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779" r:id="rId2"/>
  </p:sldMasterIdLst>
  <p:notesMasterIdLst>
    <p:notesMasterId r:id="rId58"/>
  </p:notesMasterIdLst>
  <p:sldIdLst>
    <p:sldId id="1121" r:id="rId3"/>
    <p:sldId id="739" r:id="rId4"/>
    <p:sldId id="680" r:id="rId5"/>
    <p:sldId id="1113" r:id="rId6"/>
    <p:sldId id="1050" r:id="rId7"/>
    <p:sldId id="1057" r:id="rId8"/>
    <p:sldId id="1059" r:id="rId9"/>
    <p:sldId id="917" r:id="rId10"/>
    <p:sldId id="1129" r:id="rId11"/>
    <p:sldId id="1065" r:id="rId12"/>
    <p:sldId id="1089" r:id="rId13"/>
    <p:sldId id="1103" r:id="rId14"/>
    <p:sldId id="1060" r:id="rId15"/>
    <p:sldId id="1067" r:id="rId16"/>
    <p:sldId id="1068" r:id="rId17"/>
    <p:sldId id="1001" r:id="rId18"/>
    <p:sldId id="1112" r:id="rId19"/>
    <p:sldId id="982" r:id="rId20"/>
    <p:sldId id="1104" r:id="rId21"/>
    <p:sldId id="941" r:id="rId22"/>
    <p:sldId id="983" r:id="rId23"/>
    <p:sldId id="935" r:id="rId24"/>
    <p:sldId id="1100" r:id="rId25"/>
    <p:sldId id="1109" r:id="rId26"/>
    <p:sldId id="1110" r:id="rId27"/>
    <p:sldId id="1111" r:id="rId28"/>
    <p:sldId id="1023" r:id="rId29"/>
    <p:sldId id="1022" r:id="rId30"/>
    <p:sldId id="923" r:id="rId31"/>
    <p:sldId id="924" r:id="rId32"/>
    <p:sldId id="936" r:id="rId33"/>
    <p:sldId id="984" r:id="rId34"/>
    <p:sldId id="1114" r:id="rId35"/>
    <p:sldId id="1013" r:id="rId36"/>
    <p:sldId id="1128" r:id="rId37"/>
    <p:sldId id="985" r:id="rId38"/>
    <p:sldId id="1014" r:id="rId39"/>
    <p:sldId id="1124" r:id="rId40"/>
    <p:sldId id="1125" r:id="rId41"/>
    <p:sldId id="1126" r:id="rId42"/>
    <p:sldId id="1127" r:id="rId43"/>
    <p:sldId id="1120" r:id="rId44"/>
    <p:sldId id="1122" r:id="rId45"/>
    <p:sldId id="1123" r:id="rId46"/>
    <p:sldId id="1019" r:id="rId47"/>
    <p:sldId id="947" r:id="rId48"/>
    <p:sldId id="948" r:id="rId49"/>
    <p:sldId id="949" r:id="rId50"/>
    <p:sldId id="950" r:id="rId51"/>
    <p:sldId id="1118" r:id="rId52"/>
    <p:sldId id="951" r:id="rId53"/>
    <p:sldId id="952" r:id="rId54"/>
    <p:sldId id="953" r:id="rId55"/>
    <p:sldId id="954" r:id="rId56"/>
    <p:sldId id="955" r:id="rId57"/>
  </p:sldIdLst>
  <p:sldSz cx="9144000" cy="6858000" type="screen4x3"/>
  <p:notesSz cx="9309100" cy="70231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0BFB"/>
    <a:srgbClr val="CC00CC"/>
    <a:srgbClr val="00FF00"/>
    <a:srgbClr val="2EE620"/>
    <a:srgbClr val="003399"/>
    <a:srgbClr val="4BD234"/>
    <a:srgbClr val="713605"/>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7" autoAdjust="0"/>
    <p:restoredTop sz="94897" autoAdjust="0"/>
  </p:normalViewPr>
  <p:slideViewPr>
    <p:cSldViewPr>
      <p:cViewPr varScale="1">
        <p:scale>
          <a:sx n="44" d="100"/>
          <a:sy n="44" d="100"/>
        </p:scale>
        <p:origin x="-618" y="-96"/>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66" d="100"/>
        <a:sy n="66" d="100"/>
      </p:scale>
      <p:origin x="0" y="9564"/>
    </p:cViewPr>
  </p:sorterViewPr>
  <p:notesViewPr>
    <p:cSldViewPr>
      <p:cViewPr varScale="1">
        <p:scale>
          <a:sx n="104" d="100"/>
          <a:sy n="104" d="100"/>
        </p:scale>
        <p:origin x="-654" y="-96"/>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Research\PhD%20Thesis\Figures\Chapter2\Figure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manualLayout>
          <c:layoutTarget val="inner"/>
          <c:xMode val="edge"/>
          <c:yMode val="edge"/>
          <c:x val="0.16530255308995487"/>
          <c:y val="2.3396878021826224E-2"/>
          <c:w val="0.67112335958005365"/>
          <c:h val="0.95799248066964604"/>
        </c:manualLayout>
      </c:layout>
      <c:pieChart>
        <c:varyColors val="1"/>
        <c:ser>
          <c:idx val="0"/>
          <c:order val="0"/>
          <c:cat>
            <c:strRef>
              <c:f>Sheet1!$A$1:$A$7</c:f>
              <c:strCache>
                <c:ptCount val="7"/>
                <c:pt idx="0">
                  <c:v>Soil</c:v>
                </c:pt>
                <c:pt idx="1">
                  <c:v>Dissolved organic matter ni water</c:v>
                </c:pt>
                <c:pt idx="2">
                  <c:v>Land Biota</c:v>
                </c:pt>
                <c:pt idx="3">
                  <c:v>Peat</c:v>
                </c:pt>
                <c:pt idx="4">
                  <c:v>Other</c:v>
                </c:pt>
                <c:pt idx="5">
                  <c:v>Recoverable and nonrecoverable fossil fuels (coal, oil, natural gas)</c:v>
                </c:pt>
                <c:pt idx="6">
                  <c:v>Gas hydrates (on shore and offshore)</c:v>
                </c:pt>
              </c:strCache>
            </c:strRef>
          </c:cat>
          <c:val>
            <c:numRef>
              <c:f>Sheet1!$B$1:$B$7</c:f>
              <c:numCache>
                <c:formatCode>General</c:formatCode>
                <c:ptCount val="7"/>
                <c:pt idx="0">
                  <c:v>1400</c:v>
                </c:pt>
                <c:pt idx="1">
                  <c:v>980</c:v>
                </c:pt>
                <c:pt idx="2">
                  <c:v>830</c:v>
                </c:pt>
                <c:pt idx="3">
                  <c:v>500</c:v>
                </c:pt>
                <c:pt idx="4">
                  <c:v>67</c:v>
                </c:pt>
                <c:pt idx="5">
                  <c:v>5000</c:v>
                </c:pt>
                <c:pt idx="6">
                  <c:v>10000</c:v>
                </c:pt>
              </c:numCache>
            </c:numRef>
          </c:val>
        </c:ser>
        <c:dLbls>
          <c:showLegendKey val="0"/>
          <c:showVal val="0"/>
          <c:showCatName val="0"/>
          <c:showSerName val="0"/>
          <c:showPercent val="0"/>
          <c:showBubbleSize val="0"/>
          <c:showLeaderLines val="1"/>
        </c:dLbls>
        <c:firstSliceAng val="0"/>
      </c:pieChart>
    </c:plotArea>
    <c:plotVisOnly val="1"/>
    <c:dispBlanksAs val="zero"/>
    <c:showDLblsOverMax val="0"/>
  </c:chart>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B968BEF-D07F-4DCB-9151-20D903D27840}" type="doc">
      <dgm:prSet loTypeId="urn:microsoft.com/office/officeart/2005/8/layout/cycle3" loCatId="cycle" qsTypeId="urn:microsoft.com/office/officeart/2005/8/quickstyle/3d2" qsCatId="3D" csTypeId="urn:microsoft.com/office/officeart/2005/8/colors/colorful1#1" csCatId="colorful" phldr="1"/>
      <dgm:spPr/>
      <dgm:t>
        <a:bodyPr/>
        <a:lstStyle/>
        <a:p>
          <a:endParaRPr lang="en-US"/>
        </a:p>
      </dgm:t>
    </dgm:pt>
    <dgm:pt modelId="{2BFBF728-B01C-4005-B551-07FFA4B9F371}">
      <dgm:prSet phldrT="[Text]" custT="1"/>
      <dgm:spPr/>
      <dgm:t>
        <a:bodyPr/>
        <a:lstStyle/>
        <a:p>
          <a:r>
            <a:rPr lang="en-US" sz="1600" b="1" dirty="0" smtClean="0">
              <a:latin typeface="Arial" pitchFamily="34" charset="0"/>
              <a:cs typeface="Arial" pitchFamily="34" charset="0"/>
            </a:rPr>
            <a:t>SMT depth</a:t>
          </a:r>
          <a:endParaRPr lang="en-US" sz="1600" b="1" dirty="0">
            <a:latin typeface="Arial" pitchFamily="34" charset="0"/>
            <a:cs typeface="Arial" pitchFamily="34" charset="0"/>
          </a:endParaRPr>
        </a:p>
      </dgm:t>
    </dgm:pt>
    <dgm:pt modelId="{8E2A79CB-5BC0-434D-8FC5-54AD8BD6D6CF}" type="parTrans" cxnId="{F70647CE-08F2-4C8F-8277-644FCE56350A}">
      <dgm:prSet/>
      <dgm:spPr/>
      <dgm:t>
        <a:bodyPr/>
        <a:lstStyle/>
        <a:p>
          <a:endParaRPr lang="en-US"/>
        </a:p>
      </dgm:t>
    </dgm:pt>
    <dgm:pt modelId="{629F6967-E58E-4868-8B72-D568434F6F32}" type="sibTrans" cxnId="{F70647CE-08F2-4C8F-8277-644FCE56350A}">
      <dgm:prSet/>
      <dgm:spPr/>
      <dgm:t>
        <a:bodyPr/>
        <a:lstStyle/>
        <a:p>
          <a:endParaRPr lang="en-US" dirty="0"/>
        </a:p>
      </dgm:t>
    </dgm:pt>
    <dgm:pt modelId="{0B63F545-F94A-414A-BD20-D8DCA81C5DBD}">
      <dgm:prSet phldrT="[Text]"/>
      <dgm:spPr/>
      <dgm:t>
        <a:bodyPr/>
        <a:lstStyle/>
        <a:p>
          <a:r>
            <a:rPr lang="en-US" b="1" dirty="0" smtClean="0">
              <a:latin typeface="Arial" pitchFamily="34" charset="0"/>
              <a:cs typeface="Arial" pitchFamily="34" charset="0"/>
            </a:rPr>
            <a:t>Net fluid flux</a:t>
          </a:r>
          <a:endParaRPr lang="en-US" b="1" dirty="0">
            <a:latin typeface="Arial" pitchFamily="34" charset="0"/>
            <a:cs typeface="Arial" pitchFamily="34" charset="0"/>
          </a:endParaRPr>
        </a:p>
      </dgm:t>
    </dgm:pt>
    <dgm:pt modelId="{5ADE2F6F-2C2A-44D2-8D94-7C67261A5B56}" type="parTrans" cxnId="{0724A6A9-4A61-49C3-B90B-E7317CE32602}">
      <dgm:prSet/>
      <dgm:spPr/>
      <dgm:t>
        <a:bodyPr/>
        <a:lstStyle/>
        <a:p>
          <a:endParaRPr lang="en-US"/>
        </a:p>
      </dgm:t>
    </dgm:pt>
    <dgm:pt modelId="{8FC45584-290B-48F6-8210-56F314C3815C}" type="sibTrans" cxnId="{0724A6A9-4A61-49C3-B90B-E7317CE32602}">
      <dgm:prSet/>
      <dgm:spPr/>
      <dgm:t>
        <a:bodyPr/>
        <a:lstStyle/>
        <a:p>
          <a:endParaRPr lang="en-US"/>
        </a:p>
      </dgm:t>
    </dgm:pt>
    <dgm:pt modelId="{021D1CFE-D3CE-4832-914A-B419FF62753D}">
      <dgm:prSet phldrT="[Text]" custT="1"/>
      <dgm:spPr/>
      <dgm:t>
        <a:bodyPr/>
        <a:lstStyle/>
        <a:p>
          <a:r>
            <a:rPr lang="en-US" sz="1600" b="1" dirty="0" smtClean="0">
              <a:latin typeface="Arial" pitchFamily="34" charset="0"/>
              <a:cs typeface="Arial" pitchFamily="34" charset="0"/>
            </a:rPr>
            <a:t>Top of gas hydrate</a:t>
          </a:r>
          <a:endParaRPr lang="en-US" sz="1600" b="1" dirty="0">
            <a:latin typeface="Arial" pitchFamily="34" charset="0"/>
            <a:cs typeface="Arial" pitchFamily="34" charset="0"/>
          </a:endParaRPr>
        </a:p>
      </dgm:t>
    </dgm:pt>
    <dgm:pt modelId="{AF35DCA7-A182-45BE-94F2-772B93A5145B}" type="parTrans" cxnId="{6A5E8DB0-70F1-43B1-A3A0-2D0B69994CAA}">
      <dgm:prSet/>
      <dgm:spPr/>
      <dgm:t>
        <a:bodyPr/>
        <a:lstStyle/>
        <a:p>
          <a:endParaRPr lang="en-US"/>
        </a:p>
      </dgm:t>
    </dgm:pt>
    <dgm:pt modelId="{F6390C3B-C110-4F36-93E3-F6A2467BD4FC}" type="sibTrans" cxnId="{6A5E8DB0-70F1-43B1-A3A0-2D0B69994CAA}">
      <dgm:prSet/>
      <dgm:spPr/>
      <dgm:t>
        <a:bodyPr/>
        <a:lstStyle/>
        <a:p>
          <a:endParaRPr lang="en-US"/>
        </a:p>
      </dgm:t>
    </dgm:pt>
    <dgm:pt modelId="{708BD2DC-3645-4C37-8C55-DE4709166571}">
      <dgm:prSet phldrT="[Text]" custT="1"/>
      <dgm:spPr>
        <a:solidFill>
          <a:srgbClr val="0070C0"/>
        </a:solidFill>
      </dgm:spPr>
      <dgm:t>
        <a:bodyPr/>
        <a:lstStyle/>
        <a:p>
          <a:r>
            <a:rPr lang="en-US" sz="1600" b="1" dirty="0" smtClean="0">
              <a:latin typeface="Arial" pitchFamily="34" charset="0"/>
              <a:cs typeface="Arial" pitchFamily="34" charset="0"/>
            </a:rPr>
            <a:t>Hydrate saturation &lt;</a:t>
          </a:r>
          <a:r>
            <a:rPr lang="en-US" sz="1600" b="1" i="1" u="none" dirty="0" smtClean="0">
              <a:latin typeface="Arial" pitchFamily="34" charset="0"/>
              <a:cs typeface="Arial" pitchFamily="34" charset="0"/>
            </a:rPr>
            <a:t>S</a:t>
          </a:r>
          <a:r>
            <a:rPr lang="en-US" sz="1600" b="1" i="1" u="none" baseline="-25000" dirty="0" smtClean="0">
              <a:latin typeface="Arial" pitchFamily="34" charset="0"/>
              <a:cs typeface="Arial" pitchFamily="34" charset="0"/>
            </a:rPr>
            <a:t>h</a:t>
          </a:r>
          <a:r>
            <a:rPr lang="en-US" sz="1600" b="1" dirty="0" smtClean="0">
              <a:latin typeface="Arial" pitchFamily="34" charset="0"/>
              <a:cs typeface="Arial" pitchFamily="34" charset="0"/>
            </a:rPr>
            <a:t>&gt;</a:t>
          </a:r>
          <a:endParaRPr lang="en-US" sz="1600" b="1" dirty="0">
            <a:latin typeface="Arial" pitchFamily="34" charset="0"/>
            <a:cs typeface="Arial" pitchFamily="34" charset="0"/>
          </a:endParaRPr>
        </a:p>
      </dgm:t>
    </dgm:pt>
    <dgm:pt modelId="{80C3D9F2-AACA-4257-9F20-5E8DD501558B}" type="parTrans" cxnId="{B90F0C2C-BF8D-4BD6-BBA2-95CFCA9CBD1B}">
      <dgm:prSet/>
      <dgm:spPr/>
      <dgm:t>
        <a:bodyPr/>
        <a:lstStyle/>
        <a:p>
          <a:endParaRPr lang="en-US"/>
        </a:p>
      </dgm:t>
    </dgm:pt>
    <dgm:pt modelId="{D1817F6B-CDD9-47D6-A28C-1333239B6216}" type="sibTrans" cxnId="{B90F0C2C-BF8D-4BD6-BBA2-95CFCA9CBD1B}">
      <dgm:prSet/>
      <dgm:spPr/>
      <dgm:t>
        <a:bodyPr/>
        <a:lstStyle/>
        <a:p>
          <a:endParaRPr lang="en-US"/>
        </a:p>
      </dgm:t>
    </dgm:pt>
    <dgm:pt modelId="{DA0B951B-430E-49E1-9192-1667F33279BE}" type="pres">
      <dgm:prSet presAssocID="{9B968BEF-D07F-4DCB-9151-20D903D27840}" presName="Name0" presStyleCnt="0">
        <dgm:presLayoutVars>
          <dgm:dir/>
          <dgm:resizeHandles val="exact"/>
        </dgm:presLayoutVars>
      </dgm:prSet>
      <dgm:spPr/>
      <dgm:t>
        <a:bodyPr/>
        <a:lstStyle/>
        <a:p>
          <a:endParaRPr lang="en-US"/>
        </a:p>
      </dgm:t>
    </dgm:pt>
    <dgm:pt modelId="{5C02D752-7B07-48EA-8854-CF04B424A46A}" type="pres">
      <dgm:prSet presAssocID="{9B968BEF-D07F-4DCB-9151-20D903D27840}" presName="cycle" presStyleCnt="0"/>
      <dgm:spPr/>
    </dgm:pt>
    <dgm:pt modelId="{525DE415-5C6C-41A6-97E6-26E975087F3E}" type="pres">
      <dgm:prSet presAssocID="{2BFBF728-B01C-4005-B551-07FFA4B9F371}" presName="nodeFirstNode" presStyleLbl="node1" presStyleIdx="0" presStyleCnt="4">
        <dgm:presLayoutVars>
          <dgm:bulletEnabled val="1"/>
        </dgm:presLayoutVars>
      </dgm:prSet>
      <dgm:spPr/>
      <dgm:t>
        <a:bodyPr/>
        <a:lstStyle/>
        <a:p>
          <a:endParaRPr lang="en-US"/>
        </a:p>
      </dgm:t>
    </dgm:pt>
    <dgm:pt modelId="{12D5DA36-EEB2-4B26-86BA-D91D4EE57B0E}" type="pres">
      <dgm:prSet presAssocID="{629F6967-E58E-4868-8B72-D568434F6F32}" presName="sibTransFirstNode" presStyleLbl="bgShp" presStyleIdx="0" presStyleCnt="1"/>
      <dgm:spPr/>
      <dgm:t>
        <a:bodyPr/>
        <a:lstStyle/>
        <a:p>
          <a:endParaRPr lang="en-US"/>
        </a:p>
      </dgm:t>
    </dgm:pt>
    <dgm:pt modelId="{69D9704B-0B99-4D3F-89FD-76D6BEB34160}" type="pres">
      <dgm:prSet presAssocID="{0B63F545-F94A-414A-BD20-D8DCA81C5DBD}" presName="nodeFollowingNodes" presStyleLbl="node1" presStyleIdx="1" presStyleCnt="4">
        <dgm:presLayoutVars>
          <dgm:bulletEnabled val="1"/>
        </dgm:presLayoutVars>
      </dgm:prSet>
      <dgm:spPr/>
      <dgm:t>
        <a:bodyPr/>
        <a:lstStyle/>
        <a:p>
          <a:endParaRPr lang="en-US"/>
        </a:p>
      </dgm:t>
    </dgm:pt>
    <dgm:pt modelId="{38D7A4B3-4829-41A5-B2DE-AF2355F49B0D}" type="pres">
      <dgm:prSet presAssocID="{021D1CFE-D3CE-4832-914A-B419FF62753D}" presName="nodeFollowingNodes" presStyleLbl="node1" presStyleIdx="2" presStyleCnt="4">
        <dgm:presLayoutVars>
          <dgm:bulletEnabled val="1"/>
        </dgm:presLayoutVars>
      </dgm:prSet>
      <dgm:spPr/>
      <dgm:t>
        <a:bodyPr/>
        <a:lstStyle/>
        <a:p>
          <a:endParaRPr lang="en-US"/>
        </a:p>
      </dgm:t>
    </dgm:pt>
    <dgm:pt modelId="{D520802D-891D-4076-8BE9-5AFA0B02B6A7}" type="pres">
      <dgm:prSet presAssocID="{708BD2DC-3645-4C37-8C55-DE4709166571}" presName="nodeFollowingNodes" presStyleLbl="node1" presStyleIdx="3" presStyleCnt="4" custScaleY="117216">
        <dgm:presLayoutVars>
          <dgm:bulletEnabled val="1"/>
        </dgm:presLayoutVars>
      </dgm:prSet>
      <dgm:spPr/>
      <dgm:t>
        <a:bodyPr/>
        <a:lstStyle/>
        <a:p>
          <a:endParaRPr lang="en-US"/>
        </a:p>
      </dgm:t>
    </dgm:pt>
  </dgm:ptLst>
  <dgm:cxnLst>
    <dgm:cxn modelId="{8F7FD4CB-71EC-4184-8AD9-D10B3403B70C}" type="presOf" srcId="{629F6967-E58E-4868-8B72-D568434F6F32}" destId="{12D5DA36-EEB2-4B26-86BA-D91D4EE57B0E}" srcOrd="0" destOrd="0" presId="urn:microsoft.com/office/officeart/2005/8/layout/cycle3"/>
    <dgm:cxn modelId="{F70647CE-08F2-4C8F-8277-644FCE56350A}" srcId="{9B968BEF-D07F-4DCB-9151-20D903D27840}" destId="{2BFBF728-B01C-4005-B551-07FFA4B9F371}" srcOrd="0" destOrd="0" parTransId="{8E2A79CB-5BC0-434D-8FC5-54AD8BD6D6CF}" sibTransId="{629F6967-E58E-4868-8B72-D568434F6F32}"/>
    <dgm:cxn modelId="{0724A6A9-4A61-49C3-B90B-E7317CE32602}" srcId="{9B968BEF-D07F-4DCB-9151-20D903D27840}" destId="{0B63F545-F94A-414A-BD20-D8DCA81C5DBD}" srcOrd="1" destOrd="0" parTransId="{5ADE2F6F-2C2A-44D2-8D94-7C67261A5B56}" sibTransId="{8FC45584-290B-48F6-8210-56F314C3815C}"/>
    <dgm:cxn modelId="{3593A8E7-A179-4687-B6F3-1C16BF91ED82}" type="presOf" srcId="{021D1CFE-D3CE-4832-914A-B419FF62753D}" destId="{38D7A4B3-4829-41A5-B2DE-AF2355F49B0D}" srcOrd="0" destOrd="0" presId="urn:microsoft.com/office/officeart/2005/8/layout/cycle3"/>
    <dgm:cxn modelId="{B90F0C2C-BF8D-4BD6-BBA2-95CFCA9CBD1B}" srcId="{9B968BEF-D07F-4DCB-9151-20D903D27840}" destId="{708BD2DC-3645-4C37-8C55-DE4709166571}" srcOrd="3" destOrd="0" parTransId="{80C3D9F2-AACA-4257-9F20-5E8DD501558B}" sibTransId="{D1817F6B-CDD9-47D6-A28C-1333239B6216}"/>
    <dgm:cxn modelId="{5D17434F-3CD2-4C9D-8C33-EC46C10019F1}" type="presOf" srcId="{2BFBF728-B01C-4005-B551-07FFA4B9F371}" destId="{525DE415-5C6C-41A6-97E6-26E975087F3E}" srcOrd="0" destOrd="0" presId="urn:microsoft.com/office/officeart/2005/8/layout/cycle3"/>
    <dgm:cxn modelId="{6A5E8DB0-70F1-43B1-A3A0-2D0B69994CAA}" srcId="{9B968BEF-D07F-4DCB-9151-20D903D27840}" destId="{021D1CFE-D3CE-4832-914A-B419FF62753D}" srcOrd="2" destOrd="0" parTransId="{AF35DCA7-A182-45BE-94F2-772B93A5145B}" sibTransId="{F6390C3B-C110-4F36-93E3-F6A2467BD4FC}"/>
    <dgm:cxn modelId="{A3C20B94-06A1-48C4-B9C5-F15929BC1629}" type="presOf" srcId="{708BD2DC-3645-4C37-8C55-DE4709166571}" destId="{D520802D-891D-4076-8BE9-5AFA0B02B6A7}" srcOrd="0" destOrd="0" presId="urn:microsoft.com/office/officeart/2005/8/layout/cycle3"/>
    <dgm:cxn modelId="{FAEE5581-0154-4B36-84E6-89C734A92C4B}" type="presOf" srcId="{9B968BEF-D07F-4DCB-9151-20D903D27840}" destId="{DA0B951B-430E-49E1-9192-1667F33279BE}" srcOrd="0" destOrd="0" presId="urn:microsoft.com/office/officeart/2005/8/layout/cycle3"/>
    <dgm:cxn modelId="{CFDF9714-3E28-4F84-8C34-598E04836F67}" type="presOf" srcId="{0B63F545-F94A-414A-BD20-D8DCA81C5DBD}" destId="{69D9704B-0B99-4D3F-89FD-76D6BEB34160}" srcOrd="0" destOrd="0" presId="urn:microsoft.com/office/officeart/2005/8/layout/cycle3"/>
    <dgm:cxn modelId="{A26B2405-B821-48A3-BFCA-1B2BAFB620F2}" type="presParOf" srcId="{DA0B951B-430E-49E1-9192-1667F33279BE}" destId="{5C02D752-7B07-48EA-8854-CF04B424A46A}" srcOrd="0" destOrd="0" presId="urn:microsoft.com/office/officeart/2005/8/layout/cycle3"/>
    <dgm:cxn modelId="{AE98C191-1F0C-46E9-AE9D-946D50A05514}" type="presParOf" srcId="{5C02D752-7B07-48EA-8854-CF04B424A46A}" destId="{525DE415-5C6C-41A6-97E6-26E975087F3E}" srcOrd="0" destOrd="0" presId="urn:microsoft.com/office/officeart/2005/8/layout/cycle3"/>
    <dgm:cxn modelId="{D3A1E9A0-AB7A-4E7C-B3C0-F31969068114}" type="presParOf" srcId="{5C02D752-7B07-48EA-8854-CF04B424A46A}" destId="{12D5DA36-EEB2-4B26-86BA-D91D4EE57B0E}" srcOrd="1" destOrd="0" presId="urn:microsoft.com/office/officeart/2005/8/layout/cycle3"/>
    <dgm:cxn modelId="{E4A4E251-4229-4EC3-8830-6D162D084CE5}" type="presParOf" srcId="{5C02D752-7B07-48EA-8854-CF04B424A46A}" destId="{69D9704B-0B99-4D3F-89FD-76D6BEB34160}" srcOrd="2" destOrd="0" presId="urn:microsoft.com/office/officeart/2005/8/layout/cycle3"/>
    <dgm:cxn modelId="{D5642DC0-D2F7-4FD7-A0C3-0C9DDDE9AE81}" type="presParOf" srcId="{5C02D752-7B07-48EA-8854-CF04B424A46A}" destId="{38D7A4B3-4829-41A5-B2DE-AF2355F49B0D}" srcOrd="3" destOrd="0" presId="urn:microsoft.com/office/officeart/2005/8/layout/cycle3"/>
    <dgm:cxn modelId="{5DF01A40-8B4D-4837-866C-472492D315F3}" type="presParOf" srcId="{5C02D752-7B07-48EA-8854-CF04B424A46A}" destId="{D520802D-891D-4076-8BE9-5AFA0B02B6A7}" srcOrd="4" destOrd="0" presId="urn:microsoft.com/office/officeart/2005/8/layout/cycle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968BEF-D07F-4DCB-9151-20D903D27840}" type="doc">
      <dgm:prSet loTypeId="urn:microsoft.com/office/officeart/2005/8/layout/cycle3" loCatId="cycle" qsTypeId="urn:microsoft.com/office/officeart/2005/8/quickstyle/3d2" qsCatId="3D" csTypeId="urn:microsoft.com/office/officeart/2005/8/colors/colorful1#2" csCatId="colorful" phldr="1"/>
      <dgm:spPr/>
      <dgm:t>
        <a:bodyPr/>
        <a:lstStyle/>
        <a:p>
          <a:endParaRPr lang="en-US"/>
        </a:p>
      </dgm:t>
    </dgm:pt>
    <dgm:pt modelId="{2BFBF728-B01C-4005-B551-07FFA4B9F371}">
      <dgm:prSet phldrT="[Text]" custT="1"/>
      <dgm:spPr>
        <a:solidFill>
          <a:srgbClr val="CC00CC"/>
        </a:solidFill>
      </dgm:spPr>
      <dgm:t>
        <a:bodyPr/>
        <a:lstStyle/>
        <a:p>
          <a:r>
            <a:rPr lang="en-US" sz="1600" b="1" dirty="0" smtClean="0">
              <a:latin typeface="Arial" pitchFamily="34" charset="0"/>
              <a:cs typeface="Arial" pitchFamily="34" charset="0"/>
            </a:rPr>
            <a:t>Seafloor and geologic parameters</a:t>
          </a:r>
          <a:endParaRPr lang="en-US" sz="1600" b="1" dirty="0">
            <a:latin typeface="Arial" pitchFamily="34" charset="0"/>
            <a:cs typeface="Arial" pitchFamily="34" charset="0"/>
          </a:endParaRPr>
        </a:p>
      </dgm:t>
    </dgm:pt>
    <dgm:pt modelId="{8E2A79CB-5BC0-434D-8FC5-54AD8BD6D6CF}" type="parTrans" cxnId="{F70647CE-08F2-4C8F-8277-644FCE56350A}">
      <dgm:prSet/>
      <dgm:spPr/>
      <dgm:t>
        <a:bodyPr/>
        <a:lstStyle/>
        <a:p>
          <a:endParaRPr lang="en-US"/>
        </a:p>
      </dgm:t>
    </dgm:pt>
    <dgm:pt modelId="{629F6967-E58E-4868-8B72-D568434F6F32}" type="sibTrans" cxnId="{F70647CE-08F2-4C8F-8277-644FCE56350A}">
      <dgm:prSet/>
      <dgm:spPr/>
      <dgm:t>
        <a:bodyPr/>
        <a:lstStyle/>
        <a:p>
          <a:endParaRPr lang="en-US" dirty="0"/>
        </a:p>
      </dgm:t>
    </dgm:pt>
    <dgm:pt modelId="{021D1CFE-D3CE-4832-914A-B419FF62753D}">
      <dgm:prSet phldrT="[Text]" custT="1"/>
      <dgm:spPr>
        <a:solidFill>
          <a:srgbClr val="7030A0"/>
        </a:solidFill>
      </dgm:spPr>
      <dgm:t>
        <a:bodyPr/>
        <a:lstStyle/>
        <a:p>
          <a:r>
            <a:rPr lang="en-US" sz="1600" b="1" dirty="0" smtClean="0">
              <a:latin typeface="Arial" pitchFamily="34" charset="0"/>
              <a:cs typeface="Arial" pitchFamily="34" charset="0"/>
            </a:rPr>
            <a:t>Top of gas  hydrate</a:t>
          </a:r>
          <a:endParaRPr lang="en-US" sz="1600" b="1" dirty="0">
            <a:latin typeface="Arial" pitchFamily="34" charset="0"/>
            <a:cs typeface="Arial" pitchFamily="34" charset="0"/>
          </a:endParaRPr>
        </a:p>
      </dgm:t>
    </dgm:pt>
    <dgm:pt modelId="{AF35DCA7-A182-45BE-94F2-772B93A5145B}" type="parTrans" cxnId="{6A5E8DB0-70F1-43B1-A3A0-2D0B69994CAA}">
      <dgm:prSet/>
      <dgm:spPr/>
      <dgm:t>
        <a:bodyPr/>
        <a:lstStyle/>
        <a:p>
          <a:endParaRPr lang="en-US"/>
        </a:p>
      </dgm:t>
    </dgm:pt>
    <dgm:pt modelId="{F6390C3B-C110-4F36-93E3-F6A2467BD4FC}" type="sibTrans" cxnId="{6A5E8DB0-70F1-43B1-A3A0-2D0B69994CAA}">
      <dgm:prSet/>
      <dgm:spPr/>
      <dgm:t>
        <a:bodyPr/>
        <a:lstStyle/>
        <a:p>
          <a:endParaRPr lang="en-US"/>
        </a:p>
      </dgm:t>
    </dgm:pt>
    <dgm:pt modelId="{708BD2DC-3645-4C37-8C55-DE4709166571}">
      <dgm:prSet phldrT="[Text]" custT="1"/>
      <dgm:spPr>
        <a:solidFill>
          <a:srgbClr val="00B050"/>
        </a:solidFill>
      </dgm:spPr>
      <dgm:t>
        <a:bodyPr/>
        <a:lstStyle/>
        <a:p>
          <a:r>
            <a:rPr lang="en-US" sz="1600" b="1" dirty="0" smtClean="0">
              <a:latin typeface="Arial" pitchFamily="34" charset="0"/>
              <a:cs typeface="Arial" pitchFamily="34" charset="0"/>
            </a:rPr>
            <a:t>Local fluid flux</a:t>
          </a:r>
          <a:endParaRPr lang="en-US" sz="1600" b="1" dirty="0">
            <a:latin typeface="Arial" pitchFamily="34" charset="0"/>
            <a:cs typeface="Arial" pitchFamily="34" charset="0"/>
          </a:endParaRPr>
        </a:p>
      </dgm:t>
    </dgm:pt>
    <dgm:pt modelId="{80C3D9F2-AACA-4257-9F20-5E8DD501558B}" type="parTrans" cxnId="{B90F0C2C-BF8D-4BD6-BBA2-95CFCA9CBD1B}">
      <dgm:prSet/>
      <dgm:spPr/>
      <dgm:t>
        <a:bodyPr/>
        <a:lstStyle/>
        <a:p>
          <a:endParaRPr lang="en-US"/>
        </a:p>
      </dgm:t>
    </dgm:pt>
    <dgm:pt modelId="{D1817F6B-CDD9-47D6-A28C-1333239B6216}" type="sibTrans" cxnId="{B90F0C2C-BF8D-4BD6-BBA2-95CFCA9CBD1B}">
      <dgm:prSet/>
      <dgm:spPr/>
      <dgm:t>
        <a:bodyPr/>
        <a:lstStyle/>
        <a:p>
          <a:endParaRPr lang="en-US"/>
        </a:p>
      </dgm:t>
    </dgm:pt>
    <dgm:pt modelId="{0D1B969E-AB92-46C6-B539-4A519684656E}">
      <dgm:prSet phldrT="[Text]" custT="1"/>
      <dgm:spPr>
        <a:solidFill>
          <a:srgbClr val="0070C0"/>
        </a:solidFill>
      </dgm:spPr>
      <dgm:t>
        <a:bodyPr/>
        <a:lstStyle/>
        <a:p>
          <a:r>
            <a:rPr lang="en-US" sz="1600" b="1" dirty="0" smtClean="0">
              <a:latin typeface="Arial" pitchFamily="34" charset="0"/>
              <a:cs typeface="Arial" pitchFamily="34" charset="0"/>
            </a:rPr>
            <a:t>Local hydrate saturation</a:t>
          </a:r>
          <a:endParaRPr lang="en-US" sz="1600" b="1" dirty="0">
            <a:latin typeface="Arial" pitchFamily="34" charset="0"/>
            <a:cs typeface="Arial" pitchFamily="34" charset="0"/>
          </a:endParaRPr>
        </a:p>
      </dgm:t>
    </dgm:pt>
    <dgm:pt modelId="{CB91A5E8-8874-4EC1-823C-C78644BD52E2}" type="parTrans" cxnId="{6FE3CDA8-D805-46FC-9723-BB0443366A94}">
      <dgm:prSet/>
      <dgm:spPr/>
      <dgm:t>
        <a:bodyPr/>
        <a:lstStyle/>
        <a:p>
          <a:endParaRPr lang="en-US"/>
        </a:p>
      </dgm:t>
    </dgm:pt>
    <dgm:pt modelId="{23C46280-87B1-4058-A8A9-793AF7A78784}" type="sibTrans" cxnId="{6FE3CDA8-D805-46FC-9723-BB0443366A94}">
      <dgm:prSet/>
      <dgm:spPr/>
      <dgm:t>
        <a:bodyPr/>
        <a:lstStyle/>
        <a:p>
          <a:endParaRPr lang="en-US"/>
        </a:p>
      </dgm:t>
    </dgm:pt>
    <dgm:pt modelId="{3681588D-BEA0-450B-9EA8-0BFD10815385}">
      <dgm:prSet phldrT="[Text]" custT="1"/>
      <dgm:spPr>
        <a:solidFill>
          <a:srgbClr val="C00000"/>
        </a:solidFill>
      </dgm:spPr>
      <dgm:t>
        <a:bodyPr/>
        <a:lstStyle/>
        <a:p>
          <a:r>
            <a:rPr lang="en-US" sz="1600" b="1" dirty="0" smtClean="0">
              <a:latin typeface="Arial" pitchFamily="34" charset="0"/>
              <a:cs typeface="Arial" pitchFamily="34" charset="0"/>
            </a:rPr>
            <a:t>Local SMT depth</a:t>
          </a:r>
          <a:endParaRPr lang="en-US" sz="1600" b="1" dirty="0">
            <a:latin typeface="Arial" pitchFamily="34" charset="0"/>
            <a:cs typeface="Arial" pitchFamily="34" charset="0"/>
          </a:endParaRPr>
        </a:p>
      </dgm:t>
    </dgm:pt>
    <dgm:pt modelId="{6E0BEE61-A671-4495-9AE4-F5E5E7DD69AC}" type="parTrans" cxnId="{59935A95-39AB-447E-BBEA-A2E2E9115F78}">
      <dgm:prSet/>
      <dgm:spPr/>
      <dgm:t>
        <a:bodyPr/>
        <a:lstStyle/>
        <a:p>
          <a:endParaRPr lang="en-US"/>
        </a:p>
      </dgm:t>
    </dgm:pt>
    <dgm:pt modelId="{820A23C1-022A-4328-85A3-5289AA8780F4}" type="sibTrans" cxnId="{59935A95-39AB-447E-BBEA-A2E2E9115F78}">
      <dgm:prSet/>
      <dgm:spPr/>
      <dgm:t>
        <a:bodyPr/>
        <a:lstStyle/>
        <a:p>
          <a:endParaRPr lang="en-US"/>
        </a:p>
      </dgm:t>
    </dgm:pt>
    <dgm:pt modelId="{67E88995-860C-435E-971F-12F42026211F}">
      <dgm:prSet phldrT="[Text]" custT="1"/>
      <dgm:spPr>
        <a:solidFill>
          <a:schemeClr val="accent6"/>
        </a:solidFill>
      </dgm:spPr>
      <dgm:t>
        <a:bodyPr/>
        <a:lstStyle/>
        <a:p>
          <a:r>
            <a:rPr lang="en-US" sz="1600" b="1" dirty="0" smtClean="0">
              <a:latin typeface="Arial" pitchFamily="34" charset="0"/>
              <a:cs typeface="Arial" pitchFamily="34" charset="0"/>
            </a:rPr>
            <a:t>Base of hydrate stability</a:t>
          </a:r>
          <a:endParaRPr lang="en-US" sz="1600" b="1" dirty="0">
            <a:latin typeface="Arial" pitchFamily="34" charset="0"/>
            <a:cs typeface="Arial" pitchFamily="34" charset="0"/>
          </a:endParaRPr>
        </a:p>
      </dgm:t>
    </dgm:pt>
    <dgm:pt modelId="{B5D2262F-2169-4D85-BE10-A4C86E49B423}" type="parTrans" cxnId="{E377C9A4-042D-41D0-9A6D-F96AEA51EA48}">
      <dgm:prSet/>
      <dgm:spPr/>
      <dgm:t>
        <a:bodyPr/>
        <a:lstStyle/>
        <a:p>
          <a:endParaRPr lang="en-US"/>
        </a:p>
      </dgm:t>
    </dgm:pt>
    <dgm:pt modelId="{23BAFB2F-C32E-40BE-ADE9-D18D4F65748E}" type="sibTrans" cxnId="{E377C9A4-042D-41D0-9A6D-F96AEA51EA48}">
      <dgm:prSet/>
      <dgm:spPr/>
      <dgm:t>
        <a:bodyPr/>
        <a:lstStyle/>
        <a:p>
          <a:endParaRPr lang="en-US"/>
        </a:p>
      </dgm:t>
    </dgm:pt>
    <dgm:pt modelId="{DA0B951B-430E-49E1-9192-1667F33279BE}" type="pres">
      <dgm:prSet presAssocID="{9B968BEF-D07F-4DCB-9151-20D903D27840}" presName="Name0" presStyleCnt="0">
        <dgm:presLayoutVars>
          <dgm:dir/>
          <dgm:resizeHandles val="exact"/>
        </dgm:presLayoutVars>
      </dgm:prSet>
      <dgm:spPr/>
      <dgm:t>
        <a:bodyPr/>
        <a:lstStyle/>
        <a:p>
          <a:endParaRPr lang="en-US"/>
        </a:p>
      </dgm:t>
    </dgm:pt>
    <dgm:pt modelId="{5C02D752-7B07-48EA-8854-CF04B424A46A}" type="pres">
      <dgm:prSet presAssocID="{9B968BEF-D07F-4DCB-9151-20D903D27840}" presName="cycle" presStyleCnt="0"/>
      <dgm:spPr/>
    </dgm:pt>
    <dgm:pt modelId="{525DE415-5C6C-41A6-97E6-26E975087F3E}" type="pres">
      <dgm:prSet presAssocID="{2BFBF728-B01C-4005-B551-07FFA4B9F371}" presName="nodeFirstNode" presStyleLbl="node1" presStyleIdx="0" presStyleCnt="6" custScaleX="124741" custScaleY="133303">
        <dgm:presLayoutVars>
          <dgm:bulletEnabled val="1"/>
        </dgm:presLayoutVars>
      </dgm:prSet>
      <dgm:spPr/>
      <dgm:t>
        <a:bodyPr/>
        <a:lstStyle/>
        <a:p>
          <a:endParaRPr lang="en-US"/>
        </a:p>
      </dgm:t>
    </dgm:pt>
    <dgm:pt modelId="{12D5DA36-EEB2-4B26-86BA-D91D4EE57B0E}" type="pres">
      <dgm:prSet presAssocID="{629F6967-E58E-4868-8B72-D568434F6F32}" presName="sibTransFirstNode" presStyleLbl="bgShp" presStyleIdx="0" presStyleCnt="1" custLinFactNeighborX="-1780" custLinFactNeighborY="1760"/>
      <dgm:spPr/>
      <dgm:t>
        <a:bodyPr/>
        <a:lstStyle/>
        <a:p>
          <a:endParaRPr lang="en-US"/>
        </a:p>
      </dgm:t>
    </dgm:pt>
    <dgm:pt modelId="{AE19FA91-6A39-4CB8-8FBE-C010ED55407C}" type="pres">
      <dgm:prSet presAssocID="{67E88995-860C-435E-971F-12F42026211F}" presName="nodeFollowingNodes" presStyleLbl="node1" presStyleIdx="1" presStyleCnt="6" custScaleX="100265" custScaleY="124189" custRadScaleRad="97924" custRadScaleInc="20371">
        <dgm:presLayoutVars>
          <dgm:bulletEnabled val="1"/>
        </dgm:presLayoutVars>
      </dgm:prSet>
      <dgm:spPr/>
      <dgm:t>
        <a:bodyPr/>
        <a:lstStyle/>
        <a:p>
          <a:endParaRPr lang="en-US"/>
        </a:p>
      </dgm:t>
    </dgm:pt>
    <dgm:pt modelId="{35EEB437-C971-4FA0-8EEA-1531804C6659}" type="pres">
      <dgm:prSet presAssocID="{3681588D-BEA0-450B-9EA8-0BFD10815385}" presName="nodeFollowingNodes" presStyleLbl="node1" presStyleIdx="2" presStyleCnt="6" custScaleX="100530" custScaleY="89745" custRadScaleRad="103194" custRadScaleInc="5722">
        <dgm:presLayoutVars>
          <dgm:bulletEnabled val="1"/>
        </dgm:presLayoutVars>
      </dgm:prSet>
      <dgm:spPr/>
      <dgm:t>
        <a:bodyPr/>
        <a:lstStyle/>
        <a:p>
          <a:endParaRPr lang="en-US"/>
        </a:p>
      </dgm:t>
    </dgm:pt>
    <dgm:pt modelId="{38D7A4B3-4829-41A5-B2DE-AF2355F49B0D}" type="pres">
      <dgm:prSet presAssocID="{021D1CFE-D3CE-4832-914A-B419FF62753D}" presName="nodeFollowingNodes" presStyleLbl="node1" presStyleIdx="3" presStyleCnt="6" custScaleX="115600" custScaleY="98850" custRadScaleRad="109653" custRadScaleInc="4074">
        <dgm:presLayoutVars>
          <dgm:bulletEnabled val="1"/>
        </dgm:presLayoutVars>
      </dgm:prSet>
      <dgm:spPr/>
      <dgm:t>
        <a:bodyPr/>
        <a:lstStyle/>
        <a:p>
          <a:endParaRPr lang="en-US"/>
        </a:p>
      </dgm:t>
    </dgm:pt>
    <dgm:pt modelId="{D520802D-891D-4076-8BE9-5AFA0B02B6A7}" type="pres">
      <dgm:prSet presAssocID="{708BD2DC-3645-4C37-8C55-DE4709166571}" presName="nodeFollowingNodes" presStyleLbl="node1" presStyleIdx="4" presStyleCnt="6" custScaleX="96007" custScaleY="90125" custRadScaleRad="109597" custRadScaleInc="5459">
        <dgm:presLayoutVars>
          <dgm:bulletEnabled val="1"/>
        </dgm:presLayoutVars>
      </dgm:prSet>
      <dgm:spPr/>
      <dgm:t>
        <a:bodyPr/>
        <a:lstStyle/>
        <a:p>
          <a:endParaRPr lang="en-US"/>
        </a:p>
      </dgm:t>
    </dgm:pt>
    <dgm:pt modelId="{8A66FFFC-8675-43D8-A48C-8736F48B97D9}" type="pres">
      <dgm:prSet presAssocID="{0D1B969E-AB92-46C6-B539-4A519684656E}" presName="nodeFollowingNodes" presStyleLbl="node1" presStyleIdx="5" presStyleCnt="6" custScaleX="93518" custScaleY="107908" custRadScaleRad="98235" custRadScaleInc="-23185">
        <dgm:presLayoutVars>
          <dgm:bulletEnabled val="1"/>
        </dgm:presLayoutVars>
      </dgm:prSet>
      <dgm:spPr/>
      <dgm:t>
        <a:bodyPr/>
        <a:lstStyle/>
        <a:p>
          <a:endParaRPr lang="en-US"/>
        </a:p>
      </dgm:t>
    </dgm:pt>
  </dgm:ptLst>
  <dgm:cxnLst>
    <dgm:cxn modelId="{9A2D6486-E893-4066-9070-79E2CCA577FA}" type="presOf" srcId="{2BFBF728-B01C-4005-B551-07FFA4B9F371}" destId="{525DE415-5C6C-41A6-97E6-26E975087F3E}" srcOrd="0" destOrd="0" presId="urn:microsoft.com/office/officeart/2005/8/layout/cycle3"/>
    <dgm:cxn modelId="{F70647CE-08F2-4C8F-8277-644FCE56350A}" srcId="{9B968BEF-D07F-4DCB-9151-20D903D27840}" destId="{2BFBF728-B01C-4005-B551-07FFA4B9F371}" srcOrd="0" destOrd="0" parTransId="{8E2A79CB-5BC0-434D-8FC5-54AD8BD6D6CF}" sibTransId="{629F6967-E58E-4868-8B72-D568434F6F32}"/>
    <dgm:cxn modelId="{37DE75B2-5090-4F36-B769-CA667855F543}" type="presOf" srcId="{629F6967-E58E-4868-8B72-D568434F6F32}" destId="{12D5DA36-EEB2-4B26-86BA-D91D4EE57B0E}" srcOrd="0" destOrd="0" presId="urn:microsoft.com/office/officeart/2005/8/layout/cycle3"/>
    <dgm:cxn modelId="{F292FA90-67E8-4298-B214-EAB2B9AD9772}" type="presOf" srcId="{0D1B969E-AB92-46C6-B539-4A519684656E}" destId="{8A66FFFC-8675-43D8-A48C-8736F48B97D9}" srcOrd="0" destOrd="0" presId="urn:microsoft.com/office/officeart/2005/8/layout/cycle3"/>
    <dgm:cxn modelId="{E377C9A4-042D-41D0-9A6D-F96AEA51EA48}" srcId="{9B968BEF-D07F-4DCB-9151-20D903D27840}" destId="{67E88995-860C-435E-971F-12F42026211F}" srcOrd="1" destOrd="0" parTransId="{B5D2262F-2169-4D85-BE10-A4C86E49B423}" sibTransId="{23BAFB2F-C32E-40BE-ADE9-D18D4F65748E}"/>
    <dgm:cxn modelId="{59935A95-39AB-447E-BBEA-A2E2E9115F78}" srcId="{9B968BEF-D07F-4DCB-9151-20D903D27840}" destId="{3681588D-BEA0-450B-9EA8-0BFD10815385}" srcOrd="2" destOrd="0" parTransId="{6E0BEE61-A671-4495-9AE4-F5E5E7DD69AC}" sibTransId="{820A23C1-022A-4328-85A3-5289AA8780F4}"/>
    <dgm:cxn modelId="{B90F0C2C-BF8D-4BD6-BBA2-95CFCA9CBD1B}" srcId="{9B968BEF-D07F-4DCB-9151-20D903D27840}" destId="{708BD2DC-3645-4C37-8C55-DE4709166571}" srcOrd="4" destOrd="0" parTransId="{80C3D9F2-AACA-4257-9F20-5E8DD501558B}" sibTransId="{D1817F6B-CDD9-47D6-A28C-1333239B6216}"/>
    <dgm:cxn modelId="{C3E73A2A-2DCA-40F4-9455-64316F8BC3EC}" type="presOf" srcId="{9B968BEF-D07F-4DCB-9151-20D903D27840}" destId="{DA0B951B-430E-49E1-9192-1667F33279BE}" srcOrd="0" destOrd="0" presId="urn:microsoft.com/office/officeart/2005/8/layout/cycle3"/>
    <dgm:cxn modelId="{CC7CBDA1-7019-41C3-A95D-7185DCEDB4AA}" type="presOf" srcId="{708BD2DC-3645-4C37-8C55-DE4709166571}" destId="{D520802D-891D-4076-8BE9-5AFA0B02B6A7}" srcOrd="0" destOrd="0" presId="urn:microsoft.com/office/officeart/2005/8/layout/cycle3"/>
    <dgm:cxn modelId="{6A5E8DB0-70F1-43B1-A3A0-2D0B69994CAA}" srcId="{9B968BEF-D07F-4DCB-9151-20D903D27840}" destId="{021D1CFE-D3CE-4832-914A-B419FF62753D}" srcOrd="3" destOrd="0" parTransId="{AF35DCA7-A182-45BE-94F2-772B93A5145B}" sibTransId="{F6390C3B-C110-4F36-93E3-F6A2467BD4FC}"/>
    <dgm:cxn modelId="{7BD72DF3-213D-4E23-9A5A-CAA7469E898A}" type="presOf" srcId="{021D1CFE-D3CE-4832-914A-B419FF62753D}" destId="{38D7A4B3-4829-41A5-B2DE-AF2355F49B0D}" srcOrd="0" destOrd="0" presId="urn:microsoft.com/office/officeart/2005/8/layout/cycle3"/>
    <dgm:cxn modelId="{CAAA52BC-CAB1-433A-AA2C-FDFD3ACA0319}" type="presOf" srcId="{3681588D-BEA0-450B-9EA8-0BFD10815385}" destId="{35EEB437-C971-4FA0-8EEA-1531804C6659}" srcOrd="0" destOrd="0" presId="urn:microsoft.com/office/officeart/2005/8/layout/cycle3"/>
    <dgm:cxn modelId="{6FE3CDA8-D805-46FC-9723-BB0443366A94}" srcId="{9B968BEF-D07F-4DCB-9151-20D903D27840}" destId="{0D1B969E-AB92-46C6-B539-4A519684656E}" srcOrd="5" destOrd="0" parTransId="{CB91A5E8-8874-4EC1-823C-C78644BD52E2}" sibTransId="{23C46280-87B1-4058-A8A9-793AF7A78784}"/>
    <dgm:cxn modelId="{82692CBF-51FE-4CC6-BAD4-CCEE8DBFE4AB}" type="presOf" srcId="{67E88995-860C-435E-971F-12F42026211F}" destId="{AE19FA91-6A39-4CB8-8FBE-C010ED55407C}" srcOrd="0" destOrd="0" presId="urn:microsoft.com/office/officeart/2005/8/layout/cycle3"/>
    <dgm:cxn modelId="{8082CA75-3EF2-42E8-987F-6F26C5C02456}" type="presParOf" srcId="{DA0B951B-430E-49E1-9192-1667F33279BE}" destId="{5C02D752-7B07-48EA-8854-CF04B424A46A}" srcOrd="0" destOrd="0" presId="urn:microsoft.com/office/officeart/2005/8/layout/cycle3"/>
    <dgm:cxn modelId="{E0F3E14A-0E4A-4AB7-9F06-8906755D99A5}" type="presParOf" srcId="{5C02D752-7B07-48EA-8854-CF04B424A46A}" destId="{525DE415-5C6C-41A6-97E6-26E975087F3E}" srcOrd="0" destOrd="0" presId="urn:microsoft.com/office/officeart/2005/8/layout/cycle3"/>
    <dgm:cxn modelId="{59088866-055F-4F89-B189-6DD0A544D1D8}" type="presParOf" srcId="{5C02D752-7B07-48EA-8854-CF04B424A46A}" destId="{12D5DA36-EEB2-4B26-86BA-D91D4EE57B0E}" srcOrd="1" destOrd="0" presId="urn:microsoft.com/office/officeart/2005/8/layout/cycle3"/>
    <dgm:cxn modelId="{99DBBCF1-CFA8-4DC9-B00F-FD29A2360F7B}" type="presParOf" srcId="{5C02D752-7B07-48EA-8854-CF04B424A46A}" destId="{AE19FA91-6A39-4CB8-8FBE-C010ED55407C}" srcOrd="2" destOrd="0" presId="urn:microsoft.com/office/officeart/2005/8/layout/cycle3"/>
    <dgm:cxn modelId="{A5491774-961E-433B-8A66-5A453EFF7692}" type="presParOf" srcId="{5C02D752-7B07-48EA-8854-CF04B424A46A}" destId="{35EEB437-C971-4FA0-8EEA-1531804C6659}" srcOrd="3" destOrd="0" presId="urn:microsoft.com/office/officeart/2005/8/layout/cycle3"/>
    <dgm:cxn modelId="{88DA7537-E7F4-4102-A702-8D9774B9D937}" type="presParOf" srcId="{5C02D752-7B07-48EA-8854-CF04B424A46A}" destId="{38D7A4B3-4829-41A5-B2DE-AF2355F49B0D}" srcOrd="4" destOrd="0" presId="urn:microsoft.com/office/officeart/2005/8/layout/cycle3"/>
    <dgm:cxn modelId="{0239F768-62ED-45A9-B316-0351C9E5842B}" type="presParOf" srcId="{5C02D752-7B07-48EA-8854-CF04B424A46A}" destId="{D520802D-891D-4076-8BE9-5AFA0B02B6A7}" srcOrd="5" destOrd="0" presId="urn:microsoft.com/office/officeart/2005/8/layout/cycle3"/>
    <dgm:cxn modelId="{7F0926B6-7A04-4B90-9928-AA8985102E33}" type="presParOf" srcId="{5C02D752-7B07-48EA-8854-CF04B424A46A}" destId="{8A66FFFC-8675-43D8-A48C-8736F48B97D9}" srcOrd="6" destOrd="0" presId="urn:microsoft.com/office/officeart/2005/8/layout/cycle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5DA36-EEB2-4B26-86BA-D91D4EE57B0E}">
      <dsp:nvSpPr>
        <dsp:cNvPr id="0" name=""/>
        <dsp:cNvSpPr/>
      </dsp:nvSpPr>
      <dsp:spPr>
        <a:xfrm>
          <a:off x="95517" y="33205"/>
          <a:ext cx="3540624" cy="3540624"/>
        </a:xfrm>
        <a:prstGeom prst="circularArrow">
          <a:avLst>
            <a:gd name="adj1" fmla="val 5274"/>
            <a:gd name="adj2" fmla="val 312630"/>
            <a:gd name="adj3" fmla="val 13926782"/>
            <a:gd name="adj4" fmla="val 17305658"/>
            <a:gd name="adj5" fmla="val 5477"/>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525DE415-5C6C-41A6-97E6-26E975087F3E}">
      <dsp:nvSpPr>
        <dsp:cNvPr id="0" name=""/>
        <dsp:cNvSpPr/>
      </dsp:nvSpPr>
      <dsp:spPr>
        <a:xfrm>
          <a:off x="1142997" y="-49393"/>
          <a:ext cx="1571710" cy="839794"/>
        </a:xfrm>
        <a:prstGeom prst="roundRect">
          <a:avLst/>
        </a:prstGeom>
        <a:solidFill>
          <a:srgbClr val="CC00CC"/>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Arial" pitchFamily="34" charset="0"/>
              <a:cs typeface="Arial" pitchFamily="34" charset="0"/>
            </a:rPr>
            <a:t>Seafloor and geologic parameters</a:t>
          </a:r>
          <a:endParaRPr lang="en-US" sz="1600" b="1" kern="1200" dirty="0">
            <a:latin typeface="Arial" pitchFamily="34" charset="0"/>
            <a:cs typeface="Arial" pitchFamily="34" charset="0"/>
          </a:endParaRPr>
        </a:p>
      </dsp:txBody>
      <dsp:txXfrm>
        <a:off x="1183992" y="-8398"/>
        <a:ext cx="1489720" cy="757804"/>
      </dsp:txXfrm>
    </dsp:sp>
    <dsp:sp modelId="{AE19FA91-6A39-4CB8-8FBE-C010ED55407C}">
      <dsp:nvSpPr>
        <dsp:cNvPr id="0" name=""/>
        <dsp:cNvSpPr/>
      </dsp:nvSpPr>
      <dsp:spPr>
        <a:xfrm>
          <a:off x="2622864" y="945617"/>
          <a:ext cx="1263317" cy="782377"/>
        </a:xfrm>
        <a:prstGeom prst="roundRect">
          <a:avLst/>
        </a:prstGeom>
        <a:solidFill>
          <a:schemeClr val="accent6"/>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Arial" pitchFamily="34" charset="0"/>
              <a:cs typeface="Arial" pitchFamily="34" charset="0"/>
            </a:rPr>
            <a:t>Base of hydrate stability</a:t>
          </a:r>
          <a:endParaRPr lang="en-US" sz="1600" b="1" kern="1200" dirty="0">
            <a:latin typeface="Arial" pitchFamily="34" charset="0"/>
            <a:cs typeface="Arial" pitchFamily="34" charset="0"/>
          </a:endParaRPr>
        </a:p>
      </dsp:txBody>
      <dsp:txXfrm>
        <a:off x="2661056" y="983809"/>
        <a:ext cx="1186933" cy="705993"/>
      </dsp:txXfrm>
    </dsp:sp>
    <dsp:sp modelId="{35EEB437-C971-4FA0-8EEA-1531804C6659}">
      <dsp:nvSpPr>
        <dsp:cNvPr id="0" name=""/>
        <dsp:cNvSpPr/>
      </dsp:nvSpPr>
      <dsp:spPr>
        <a:xfrm>
          <a:off x="2539438" y="2330211"/>
          <a:ext cx="1266656" cy="565384"/>
        </a:xfrm>
        <a:prstGeom prst="roundRect">
          <a:avLst/>
        </a:prstGeom>
        <a:solidFill>
          <a:srgbClr val="C00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Arial" pitchFamily="34" charset="0"/>
              <a:cs typeface="Arial" pitchFamily="34" charset="0"/>
            </a:rPr>
            <a:t>Local SMT depth</a:t>
          </a:r>
          <a:endParaRPr lang="en-US" sz="1600" b="1" kern="1200" dirty="0">
            <a:latin typeface="Arial" pitchFamily="34" charset="0"/>
            <a:cs typeface="Arial" pitchFamily="34" charset="0"/>
          </a:endParaRPr>
        </a:p>
      </dsp:txBody>
      <dsp:txXfrm>
        <a:off x="2567038" y="2357811"/>
        <a:ext cx="1211456" cy="510184"/>
      </dsp:txXfrm>
    </dsp:sp>
    <dsp:sp modelId="{38D7A4B3-4829-41A5-B2DE-AF2355F49B0D}">
      <dsp:nvSpPr>
        <dsp:cNvPr id="0" name=""/>
        <dsp:cNvSpPr/>
      </dsp:nvSpPr>
      <dsp:spPr>
        <a:xfrm>
          <a:off x="1143002" y="2931849"/>
          <a:ext cx="1456535" cy="622744"/>
        </a:xfrm>
        <a:prstGeom prst="roundRect">
          <a:avLst/>
        </a:prstGeom>
        <a:solidFill>
          <a:srgbClr val="7030A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Arial" pitchFamily="34" charset="0"/>
              <a:cs typeface="Arial" pitchFamily="34" charset="0"/>
            </a:rPr>
            <a:t>Top of gas  hydrate</a:t>
          </a:r>
          <a:endParaRPr lang="en-US" sz="1600" b="1" kern="1200" dirty="0">
            <a:latin typeface="Arial" pitchFamily="34" charset="0"/>
            <a:cs typeface="Arial" pitchFamily="34" charset="0"/>
          </a:endParaRPr>
        </a:p>
      </dsp:txBody>
      <dsp:txXfrm>
        <a:off x="1173402" y="2962249"/>
        <a:ext cx="1395735" cy="561944"/>
      </dsp:txXfrm>
    </dsp:sp>
    <dsp:sp modelId="{D520802D-891D-4076-8BE9-5AFA0B02B6A7}">
      <dsp:nvSpPr>
        <dsp:cNvPr id="0" name=""/>
        <dsp:cNvSpPr/>
      </dsp:nvSpPr>
      <dsp:spPr>
        <a:xfrm>
          <a:off x="0" y="2242357"/>
          <a:ext cx="1209667" cy="567777"/>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Arial" pitchFamily="34" charset="0"/>
              <a:cs typeface="Arial" pitchFamily="34" charset="0"/>
            </a:rPr>
            <a:t>Local fluid flux</a:t>
          </a:r>
          <a:endParaRPr lang="en-US" sz="1600" b="1" kern="1200" dirty="0">
            <a:latin typeface="Arial" pitchFamily="34" charset="0"/>
            <a:cs typeface="Arial" pitchFamily="34" charset="0"/>
          </a:endParaRPr>
        </a:p>
      </dsp:txBody>
      <dsp:txXfrm>
        <a:off x="27717" y="2270074"/>
        <a:ext cx="1154233" cy="512343"/>
      </dsp:txXfrm>
    </dsp:sp>
    <dsp:sp modelId="{8A66FFFC-8675-43D8-A48C-8736F48B97D9}">
      <dsp:nvSpPr>
        <dsp:cNvPr id="0" name=""/>
        <dsp:cNvSpPr/>
      </dsp:nvSpPr>
      <dsp:spPr>
        <a:xfrm>
          <a:off x="0" y="1029146"/>
          <a:ext cx="1178307" cy="679809"/>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Arial" pitchFamily="34" charset="0"/>
              <a:cs typeface="Arial" pitchFamily="34" charset="0"/>
            </a:rPr>
            <a:t>Local hydrate saturation</a:t>
          </a:r>
          <a:endParaRPr lang="en-US" sz="1600" b="1" kern="1200" dirty="0">
            <a:latin typeface="Arial" pitchFamily="34" charset="0"/>
            <a:cs typeface="Arial" pitchFamily="34" charset="0"/>
          </a:endParaRPr>
        </a:p>
      </dsp:txBody>
      <dsp:txXfrm>
        <a:off x="33186" y="1062332"/>
        <a:ext cx="1111935" cy="61343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07.wmf"/><Relationship Id="rId1" Type="http://schemas.openxmlformats.org/officeDocument/2006/relationships/image" Target="../media/image10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8.wmf"/><Relationship Id="rId4" Type="http://schemas.openxmlformats.org/officeDocument/2006/relationships/image" Target="../media/image11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12.wmf"/><Relationship Id="rId4" Type="http://schemas.openxmlformats.org/officeDocument/2006/relationships/image" Target="../media/image1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70.wmf"/><Relationship Id="rId1" Type="http://schemas.openxmlformats.org/officeDocument/2006/relationships/image" Target="../media/image6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00.wmf"/><Relationship Id="rId2" Type="http://schemas.openxmlformats.org/officeDocument/2006/relationships/image" Target="../media/image99.wmf"/><Relationship Id="rId1" Type="http://schemas.openxmlformats.org/officeDocument/2006/relationships/image" Target="../media/image9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2.wmf"/><Relationship Id="rId1" Type="http://schemas.openxmlformats.org/officeDocument/2006/relationships/image" Target="../media/image101.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s>
</file>

<file path=ppt/drawings/drawing1.xml><?xml version="1.0" encoding="utf-8"?>
<c:userShapes xmlns:c="http://schemas.openxmlformats.org/drawingml/2006/chart">
  <cdr:relSizeAnchor xmlns:cdr="http://schemas.openxmlformats.org/drawingml/2006/chartDrawing">
    <cdr:from>
      <cdr:x>0.47273</cdr:x>
      <cdr:y>0.07895</cdr:y>
    </cdr:from>
    <cdr:to>
      <cdr:x>0.64146</cdr:x>
      <cdr:y>0.1686</cdr:y>
    </cdr:to>
    <cdr:sp macro="" textlink="">
      <cdr:nvSpPr>
        <cdr:cNvPr id="4" name="TextBox 1"/>
        <cdr:cNvSpPr txBox="1"/>
      </cdr:nvSpPr>
      <cdr:spPr>
        <a:xfrm xmlns:a="http://schemas.openxmlformats.org/drawingml/2006/main">
          <a:off x="1981200" y="228600"/>
          <a:ext cx="707147" cy="25959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dirty="0">
              <a:solidFill>
                <a:schemeClr val="bg1"/>
              </a:solidFill>
              <a:latin typeface="Arial" pitchFamily="34" charset="0"/>
              <a:cs typeface="Arial" pitchFamily="34" charset="0"/>
            </a:rPr>
            <a:t>Soil</a:t>
          </a:r>
        </a:p>
        <a:p xmlns:a="http://schemas.openxmlformats.org/drawingml/2006/main">
          <a:pPr algn="ctr"/>
          <a:r>
            <a:rPr lang="en-US" dirty="0">
              <a:solidFill>
                <a:schemeClr val="bg1"/>
              </a:solidFill>
              <a:latin typeface="Arial" pitchFamily="34" charset="0"/>
              <a:cs typeface="Arial" pitchFamily="34" charset="0"/>
            </a:rPr>
            <a:t>1400</a:t>
          </a:r>
        </a:p>
      </cdr:txBody>
    </cdr:sp>
  </cdr:relSizeAnchor>
  <cdr:relSizeAnchor xmlns:cdr="http://schemas.openxmlformats.org/drawingml/2006/chartDrawing">
    <cdr:from>
      <cdr:x>0.18182</cdr:x>
      <cdr:y>0.37838</cdr:y>
    </cdr:from>
    <cdr:to>
      <cdr:x>0.50325</cdr:x>
      <cdr:y>0.63158</cdr:y>
    </cdr:to>
    <cdr:sp macro="" textlink="">
      <cdr:nvSpPr>
        <cdr:cNvPr id="3" name="TextBox 2"/>
        <cdr:cNvSpPr txBox="1"/>
      </cdr:nvSpPr>
      <cdr:spPr>
        <a:xfrm xmlns:a="http://schemas.openxmlformats.org/drawingml/2006/main">
          <a:off x="762000" y="1095632"/>
          <a:ext cx="1347120" cy="73316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dirty="0">
              <a:solidFill>
                <a:schemeClr val="bg1"/>
              </a:solidFill>
              <a:latin typeface="Arial" pitchFamily="34" charset="0"/>
              <a:cs typeface="Arial" pitchFamily="34" charset="0"/>
            </a:rPr>
            <a:t>Gas hydrates </a:t>
          </a:r>
        </a:p>
        <a:p xmlns:a="http://schemas.openxmlformats.org/drawingml/2006/main">
          <a:pPr algn="ctr"/>
          <a:r>
            <a:rPr lang="en-US" dirty="0">
              <a:solidFill>
                <a:schemeClr val="bg1"/>
              </a:solidFill>
              <a:latin typeface="Arial" pitchFamily="34" charset="0"/>
              <a:cs typeface="Arial" pitchFamily="34" charset="0"/>
            </a:rPr>
            <a:t>(on shore and </a:t>
          </a:r>
          <a:endParaRPr lang="en-US" dirty="0" smtClean="0">
            <a:solidFill>
              <a:schemeClr val="bg1"/>
            </a:solidFill>
            <a:latin typeface="Arial" pitchFamily="34" charset="0"/>
            <a:cs typeface="Arial" pitchFamily="34" charset="0"/>
          </a:endParaRPr>
        </a:p>
        <a:p xmlns:a="http://schemas.openxmlformats.org/drawingml/2006/main">
          <a:pPr algn="ctr"/>
          <a:r>
            <a:rPr lang="en-US" dirty="0" smtClean="0">
              <a:solidFill>
                <a:schemeClr val="bg1"/>
              </a:solidFill>
              <a:latin typeface="Arial" pitchFamily="34" charset="0"/>
              <a:cs typeface="Arial" pitchFamily="34" charset="0"/>
            </a:rPr>
            <a:t>offshore), 10,000</a:t>
          </a:r>
          <a:endParaRPr lang="en-US" dirty="0">
            <a:solidFill>
              <a:schemeClr val="bg1"/>
            </a:solidFill>
            <a:latin typeface="Arial" pitchFamily="34" charset="0"/>
            <a:cs typeface="Arial" pitchFamily="34" charset="0"/>
          </a:endParaRPr>
        </a:p>
      </cdr:txBody>
    </cdr:sp>
  </cdr:relSizeAnchor>
  <cdr:relSizeAnchor xmlns:cdr="http://schemas.openxmlformats.org/drawingml/2006/chartDrawing">
    <cdr:from>
      <cdr:x>0.81818</cdr:x>
      <cdr:y>0.31579</cdr:y>
    </cdr:from>
    <cdr:to>
      <cdr:x>0.95993</cdr:x>
      <cdr:y>0.39055</cdr:y>
    </cdr:to>
    <cdr:sp macro="" textlink="">
      <cdr:nvSpPr>
        <cdr:cNvPr id="6" name="TextBox 1"/>
        <cdr:cNvSpPr txBox="1"/>
      </cdr:nvSpPr>
      <cdr:spPr>
        <a:xfrm xmlns:a="http://schemas.openxmlformats.org/drawingml/2006/main">
          <a:off x="3429000" y="914400"/>
          <a:ext cx="594076" cy="21646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ysClr val="windowText" lastClr="000000"/>
              </a:solidFill>
              <a:latin typeface="Arial" pitchFamily="34" charset="0"/>
              <a:cs typeface="Arial" pitchFamily="34" charset="0"/>
            </a:rPr>
            <a:t>Other, 67</a:t>
          </a:r>
        </a:p>
      </cdr:txBody>
    </cdr:sp>
  </cdr:relSizeAnchor>
  <cdr:relSizeAnchor xmlns:cdr="http://schemas.openxmlformats.org/drawingml/2006/chartDrawing">
    <cdr:from>
      <cdr:x>0.8</cdr:x>
      <cdr:y>0.23684</cdr:y>
    </cdr:from>
    <cdr:to>
      <cdr:x>0.95496</cdr:x>
      <cdr:y>0.30181</cdr:y>
    </cdr:to>
    <cdr:sp macro="" textlink="">
      <cdr:nvSpPr>
        <cdr:cNvPr id="7" name="TextBox 1"/>
        <cdr:cNvSpPr txBox="1"/>
      </cdr:nvSpPr>
      <cdr:spPr>
        <a:xfrm xmlns:a="http://schemas.openxmlformats.org/drawingml/2006/main">
          <a:off x="3352800" y="685800"/>
          <a:ext cx="649418" cy="18811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i="0" dirty="0">
              <a:solidFill>
                <a:sysClr val="windowText" lastClr="000000"/>
              </a:solidFill>
              <a:latin typeface="Arial" pitchFamily="34" charset="0"/>
              <a:cs typeface="Arial" pitchFamily="34" charset="0"/>
            </a:rPr>
            <a:t>Peat, 500</a:t>
          </a:r>
        </a:p>
      </cdr:txBody>
    </cdr:sp>
  </cdr:relSizeAnchor>
  <cdr:relSizeAnchor xmlns:cdr="http://schemas.openxmlformats.org/drawingml/2006/chartDrawing">
    <cdr:from>
      <cdr:x>0.75347</cdr:x>
      <cdr:y>0.15789</cdr:y>
    </cdr:from>
    <cdr:to>
      <cdr:x>1</cdr:x>
      <cdr:y>0.2324</cdr:y>
    </cdr:to>
    <cdr:sp macro="" textlink="">
      <cdr:nvSpPr>
        <cdr:cNvPr id="8" name="TextBox 1"/>
        <cdr:cNvSpPr txBox="1"/>
      </cdr:nvSpPr>
      <cdr:spPr>
        <a:xfrm xmlns:a="http://schemas.openxmlformats.org/drawingml/2006/main">
          <a:off x="3157776" y="457200"/>
          <a:ext cx="1033224" cy="21574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ysClr val="windowText" lastClr="000000"/>
              </a:solidFill>
              <a:latin typeface="Arial" pitchFamily="34" charset="0"/>
              <a:cs typeface="Arial" pitchFamily="34" charset="0"/>
            </a:rPr>
            <a:t>Land Biota, 830</a:t>
          </a:r>
        </a:p>
      </cdr:txBody>
    </cdr:sp>
  </cdr:relSizeAnchor>
  <cdr:relSizeAnchor xmlns:cdr="http://schemas.openxmlformats.org/drawingml/2006/chartDrawing">
    <cdr:from>
      <cdr:x>0.70909</cdr:x>
      <cdr:y>0.02632</cdr:y>
    </cdr:from>
    <cdr:to>
      <cdr:x>1</cdr:x>
      <cdr:y>0.13442</cdr:y>
    </cdr:to>
    <cdr:sp macro="" textlink="">
      <cdr:nvSpPr>
        <cdr:cNvPr id="9" name="TextBox 1"/>
        <cdr:cNvSpPr txBox="1"/>
      </cdr:nvSpPr>
      <cdr:spPr>
        <a:xfrm xmlns:a="http://schemas.openxmlformats.org/drawingml/2006/main">
          <a:off x="2971800" y="76212"/>
          <a:ext cx="1219200" cy="313015"/>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000" dirty="0">
              <a:solidFill>
                <a:sysClr val="windowText" lastClr="000000"/>
              </a:solidFill>
              <a:latin typeface="Arial" pitchFamily="34" charset="0"/>
              <a:cs typeface="Arial" pitchFamily="34" charset="0"/>
            </a:rPr>
            <a:t>Dissolved organic </a:t>
          </a:r>
        </a:p>
        <a:p xmlns:a="http://schemas.openxmlformats.org/drawingml/2006/main">
          <a:pPr algn="ctr"/>
          <a:r>
            <a:rPr lang="en-US" sz="1000" dirty="0">
              <a:solidFill>
                <a:sysClr val="windowText" lastClr="000000"/>
              </a:solidFill>
              <a:latin typeface="Arial" pitchFamily="34" charset="0"/>
              <a:cs typeface="Arial" pitchFamily="34" charset="0"/>
            </a:rPr>
            <a:t>matter in water, 980</a:t>
          </a:r>
        </a:p>
      </cdr:txBody>
    </cdr:sp>
  </cdr:relSizeAnchor>
  <cdr:relSizeAnchor xmlns:cdr="http://schemas.openxmlformats.org/drawingml/2006/chartDrawing">
    <cdr:from>
      <cdr:x>0.2</cdr:x>
      <cdr:y>0.60526</cdr:y>
    </cdr:from>
    <cdr:to>
      <cdr:x>0.50909</cdr:x>
      <cdr:y>0.71337</cdr:y>
    </cdr:to>
    <cdr:sp macro="" textlink="">
      <cdr:nvSpPr>
        <cdr:cNvPr id="12" name="TextBox 1"/>
        <cdr:cNvSpPr txBox="1"/>
      </cdr:nvSpPr>
      <cdr:spPr>
        <a:xfrm xmlns:a="http://schemas.openxmlformats.org/drawingml/2006/main">
          <a:off x="838200" y="1752600"/>
          <a:ext cx="1295400" cy="31303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1000" dirty="0" smtClean="0">
              <a:solidFill>
                <a:sysClr val="windowText" lastClr="000000"/>
              </a:solidFill>
              <a:latin typeface="Arial" pitchFamily="34" charset="0"/>
              <a:cs typeface="Arial" pitchFamily="34" charset="0"/>
            </a:rPr>
            <a:t>Unit 10</a:t>
          </a:r>
          <a:r>
            <a:rPr lang="en-US" sz="1000" baseline="30000" dirty="0" smtClean="0">
              <a:solidFill>
                <a:sysClr val="windowText" lastClr="000000"/>
              </a:solidFill>
              <a:latin typeface="Arial" pitchFamily="34" charset="0"/>
              <a:cs typeface="Arial" pitchFamily="34" charset="0"/>
            </a:rPr>
            <a:t>15</a:t>
          </a:r>
          <a:r>
            <a:rPr lang="en-US" sz="1000" dirty="0" smtClean="0">
              <a:solidFill>
                <a:sysClr val="windowText" lastClr="000000"/>
              </a:solidFill>
              <a:latin typeface="Arial" pitchFamily="34" charset="0"/>
              <a:cs typeface="Arial" pitchFamily="34" charset="0"/>
            </a:rPr>
            <a:t> g carbon</a:t>
          </a:r>
          <a:endParaRPr lang="en-US" sz="1000" dirty="0">
            <a:solidFill>
              <a:sysClr val="windowText" lastClr="000000"/>
            </a:solidFill>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38" cy="350838"/>
          </a:xfrm>
          <a:prstGeom prst="rect">
            <a:avLst/>
          </a:prstGeom>
        </p:spPr>
        <p:txBody>
          <a:bodyPr vert="horz" lIns="93324" tIns="46662" rIns="93324" bIns="46662" rtlCol="0"/>
          <a:lstStyle>
            <a:lvl1pPr algn="l">
              <a:defRPr sz="1200" dirty="0">
                <a:latin typeface="Arial" charset="0"/>
              </a:defRPr>
            </a:lvl1pPr>
          </a:lstStyle>
          <a:p>
            <a:pPr>
              <a:defRPr/>
            </a:pPr>
            <a:endParaRPr lang="en-US" dirty="0"/>
          </a:p>
        </p:txBody>
      </p:sp>
      <p:sp>
        <p:nvSpPr>
          <p:cNvPr id="3" name="Date Placeholder 2"/>
          <p:cNvSpPr>
            <a:spLocks noGrp="1"/>
          </p:cNvSpPr>
          <p:nvPr>
            <p:ph type="dt" idx="1"/>
          </p:nvPr>
        </p:nvSpPr>
        <p:spPr>
          <a:xfrm>
            <a:off x="5273675" y="0"/>
            <a:ext cx="4033838" cy="350838"/>
          </a:xfrm>
          <a:prstGeom prst="rect">
            <a:avLst/>
          </a:prstGeom>
        </p:spPr>
        <p:txBody>
          <a:bodyPr vert="horz" lIns="93324" tIns="46662" rIns="93324" bIns="46662" rtlCol="0"/>
          <a:lstStyle>
            <a:lvl1pPr algn="r">
              <a:defRPr sz="1200">
                <a:latin typeface="Arial" charset="0"/>
              </a:defRPr>
            </a:lvl1pPr>
          </a:lstStyle>
          <a:p>
            <a:pPr>
              <a:defRPr/>
            </a:pPr>
            <a:fld id="{CFAC6302-9627-4EAA-AC80-F71078EF21AD}" type="datetimeFigureOut">
              <a:rPr lang="en-US"/>
              <a:pPr>
                <a:defRPr/>
              </a:pPr>
              <a:t>4/23/2012</a:t>
            </a:fld>
            <a:endParaRPr lang="en-US" dirty="0"/>
          </a:p>
        </p:txBody>
      </p:sp>
      <p:sp>
        <p:nvSpPr>
          <p:cNvPr id="4" name="Slide Image Placeholder 3"/>
          <p:cNvSpPr>
            <a:spLocks noGrp="1" noRot="1" noChangeAspect="1"/>
          </p:cNvSpPr>
          <p:nvPr>
            <p:ph type="sldImg" idx="2"/>
          </p:nvPr>
        </p:nvSpPr>
        <p:spPr>
          <a:xfrm>
            <a:off x="2900363" y="527050"/>
            <a:ext cx="3509962" cy="2633663"/>
          </a:xfrm>
          <a:prstGeom prst="rect">
            <a:avLst/>
          </a:prstGeom>
          <a:noFill/>
          <a:ln w="12700">
            <a:solidFill>
              <a:prstClr val="black"/>
            </a:solidFill>
          </a:ln>
        </p:spPr>
        <p:txBody>
          <a:bodyPr vert="horz" lIns="93324" tIns="46662" rIns="93324" bIns="46662" rtlCol="0" anchor="ctr"/>
          <a:lstStyle/>
          <a:p>
            <a:pPr lvl="0"/>
            <a:endParaRPr lang="en-US" noProof="0" dirty="0" smtClean="0"/>
          </a:p>
        </p:txBody>
      </p:sp>
      <p:sp>
        <p:nvSpPr>
          <p:cNvPr id="5" name="Notes Placeholder 4"/>
          <p:cNvSpPr>
            <a:spLocks noGrp="1"/>
          </p:cNvSpPr>
          <p:nvPr>
            <p:ph type="body" sz="quarter" idx="3"/>
          </p:nvPr>
        </p:nvSpPr>
        <p:spPr>
          <a:xfrm>
            <a:off x="930275" y="3335338"/>
            <a:ext cx="7448550" cy="3160712"/>
          </a:xfrm>
          <a:prstGeom prst="rect">
            <a:avLst/>
          </a:prstGeom>
        </p:spPr>
        <p:txBody>
          <a:bodyPr vert="horz" lIns="93324" tIns="46662" rIns="93324" bIns="46662"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670675"/>
            <a:ext cx="4033838" cy="350838"/>
          </a:xfrm>
          <a:prstGeom prst="rect">
            <a:avLst/>
          </a:prstGeom>
        </p:spPr>
        <p:txBody>
          <a:bodyPr vert="horz" lIns="93324" tIns="46662" rIns="93324" bIns="46662" rtlCol="0" anchor="b"/>
          <a:lstStyle>
            <a:lvl1pPr algn="l">
              <a:defRPr sz="1200" dirty="0">
                <a:latin typeface="Arial" charset="0"/>
              </a:defRPr>
            </a:lvl1pPr>
          </a:lstStyle>
          <a:p>
            <a:pPr>
              <a:defRPr/>
            </a:pPr>
            <a:endParaRPr lang="en-US" dirty="0"/>
          </a:p>
        </p:txBody>
      </p:sp>
      <p:sp>
        <p:nvSpPr>
          <p:cNvPr id="7" name="Slide Number Placeholder 6"/>
          <p:cNvSpPr>
            <a:spLocks noGrp="1"/>
          </p:cNvSpPr>
          <p:nvPr>
            <p:ph type="sldNum" sz="quarter" idx="5"/>
          </p:nvPr>
        </p:nvSpPr>
        <p:spPr>
          <a:xfrm>
            <a:off x="5273675" y="6670675"/>
            <a:ext cx="4033838" cy="350838"/>
          </a:xfrm>
          <a:prstGeom prst="rect">
            <a:avLst/>
          </a:prstGeom>
        </p:spPr>
        <p:txBody>
          <a:bodyPr vert="horz" lIns="93324" tIns="46662" rIns="93324" bIns="46662" rtlCol="0" anchor="b"/>
          <a:lstStyle>
            <a:lvl1pPr algn="r">
              <a:defRPr sz="1200">
                <a:latin typeface="Arial" charset="0"/>
              </a:defRPr>
            </a:lvl1pPr>
          </a:lstStyle>
          <a:p>
            <a:pPr>
              <a:defRPr/>
            </a:pPr>
            <a:fld id="{8571ABEA-375E-44EF-8FB9-A712CA4F25F7}" type="slidenum">
              <a:rPr lang="en-US"/>
              <a:pPr>
                <a:defRPr/>
              </a:pPr>
              <a:t>‹#›</a:t>
            </a:fld>
            <a:endParaRPr lang="en-US" dirty="0"/>
          </a:p>
        </p:txBody>
      </p:sp>
    </p:spTree>
    <p:extLst>
      <p:ext uri="{BB962C8B-B14F-4D97-AF65-F5344CB8AC3E}">
        <p14:creationId xmlns:p14="http://schemas.microsoft.com/office/powerpoint/2010/main" val="1158743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sym typeface="Wingdings" pitchFamily="2" charset="2"/>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20FA5E-D655-47B9-967A-35E079DB2A02}" type="slidenum">
              <a:rPr lang="en-US" smtClean="0">
                <a:latin typeface="Arial" pitchFamily="34" charset="0"/>
              </a:rPr>
              <a:pPr/>
              <a:t>1</a:t>
            </a:fld>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C74799-507D-4CC3-8EC9-0DE776B41A7B}" type="slidenum">
              <a:rPr lang="en-US" smtClean="0">
                <a:latin typeface="Arial" pitchFamily="34" charset="0"/>
              </a:rPr>
              <a:pPr/>
              <a:t>10</a:t>
            </a:fld>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C74799-507D-4CC3-8EC9-0DE776B41A7B}" type="slidenum">
              <a:rPr lang="en-US" smtClean="0">
                <a:latin typeface="Arial" pitchFamily="34" charset="0"/>
              </a:rPr>
              <a:pPr/>
              <a:t>11</a:t>
            </a:fld>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C74799-507D-4CC3-8EC9-0DE776B41A7B}" type="slidenum">
              <a:rPr lang="en-US" smtClean="0">
                <a:latin typeface="Arial" pitchFamily="34" charset="0"/>
              </a:rPr>
              <a:pPr/>
              <a:t>12</a:t>
            </a:fld>
            <a:endParaRPr 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0193AF-E4D1-4E0B-AEB1-2E4C192858F5}" type="slidenum">
              <a:rPr lang="en-US" smtClean="0"/>
              <a:pPr/>
              <a:t>13</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0193AF-E4D1-4E0B-AEB1-2E4C192858F5}" type="slidenum">
              <a:rPr lang="en-US" smtClean="0"/>
              <a:pPr/>
              <a:t>14</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7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9DE809-604F-4D89-87BF-E338C797CB37}" type="slidenum">
              <a:rPr lang="en-US" smtClean="0">
                <a:latin typeface="Arial" pitchFamily="34" charset="0"/>
              </a:rPr>
              <a:pPr/>
              <a:t>15</a:t>
            </a:fld>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310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9908377-A471-4C0B-A46B-272394ED3117}" type="slidenum">
              <a:rPr lang="en-US" smtClean="0">
                <a:latin typeface="Arial" pitchFamily="34" charset="0"/>
              </a:rPr>
              <a:pPr/>
              <a:t>16</a:t>
            </a:fld>
            <a:endParaRPr lang="en-US" dirty="0"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48BFAE7-C00F-4C76-A62B-F2C9294E72D6}" type="slidenum">
              <a:rPr lang="en-US" smtClean="0">
                <a:latin typeface="Arial" pitchFamily="34" charset="0"/>
              </a:rPr>
              <a:pPr/>
              <a:t>17</a:t>
            </a:fld>
            <a:endParaRPr lang="en-US" dirty="0" smtClean="0">
              <a:latin typeface="Arial" pitchFamily="34" charset="0"/>
            </a:endParaRPr>
          </a:p>
        </p:txBody>
      </p:sp>
      <p:sp>
        <p:nvSpPr>
          <p:cNvPr id="140291" name="Rectangle 2"/>
          <p:cNvSpPr>
            <a:spLocks noGrp="1" noRot="1" noChangeAspect="1" noChangeArrowheads="1" noTextEdit="1"/>
          </p:cNvSpPr>
          <p:nvPr>
            <p:ph type="sldImg"/>
          </p:nvPr>
        </p:nvSpPr>
        <p:spPr bwMode="auto">
          <a:xfrm>
            <a:off x="2898775" y="527050"/>
            <a:ext cx="3511550" cy="2633663"/>
          </a:xfrm>
          <a:solidFill>
            <a:srgbClr val="FFFFFF"/>
          </a:solidFill>
          <a:ln>
            <a:solidFill>
              <a:srgbClr val="000000"/>
            </a:solidFill>
            <a:miter lim="800000"/>
            <a:headEnd/>
            <a:tailEnd/>
          </a:ln>
        </p:spPr>
      </p:sp>
      <p:sp>
        <p:nvSpPr>
          <p:cNvPr id="140292" name="Rectangle 3"/>
          <p:cNvSpPr>
            <a:spLocks noGrp="1" noChangeArrowheads="1"/>
          </p:cNvSpPr>
          <p:nvPr>
            <p:ph type="body" idx="1"/>
          </p:nvPr>
        </p:nvSpPr>
        <p:spPr bwMode="auto">
          <a:xfrm>
            <a:off x="1241425" y="3335338"/>
            <a:ext cx="6826250" cy="3160712"/>
          </a:xfrm>
          <a:solidFill>
            <a:srgbClr val="FFFFFF"/>
          </a:solidFill>
          <a:ln>
            <a:solidFill>
              <a:srgbClr val="000000"/>
            </a:solidFill>
            <a:miter lim="800000"/>
            <a:headEnd/>
            <a:tailEnd/>
          </a:ln>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20226D-BC5D-41E0-9CFF-6F14E2AD7628}" type="slidenum">
              <a:rPr lang="en-US" smtClean="0">
                <a:latin typeface="Arial" pitchFamily="34" charset="0"/>
              </a:rPr>
              <a:pPr/>
              <a:t>18</a:t>
            </a:fld>
            <a:endParaRPr lang="en-US" dirty="0"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20226D-BC5D-41E0-9CFF-6F14E2AD7628}" type="slidenum">
              <a:rPr lang="en-US" smtClean="0">
                <a:latin typeface="Arial" pitchFamily="34" charset="0"/>
              </a:rPr>
              <a:pPr/>
              <a:t>19</a:t>
            </a:fld>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13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42EE15F-E6B9-4DF4-8E4D-EE8885EDA5CA}" type="slidenum">
              <a:rPr lang="en-US" smtClean="0">
                <a:latin typeface="Arial" pitchFamily="34" charset="0"/>
              </a:rPr>
              <a:pPr/>
              <a:t>2</a:t>
            </a:fld>
            <a:endParaRPr 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F54B33C-A918-4EDD-AAD7-E480E6BCF815}" type="slidenum">
              <a:rPr lang="en-US" smtClean="0">
                <a:latin typeface="Arial" pitchFamily="34" charset="0"/>
              </a:rPr>
              <a:pPr/>
              <a:t>20</a:t>
            </a:fld>
            <a:endParaRPr lang="en-US" dirty="0"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AECC97-462C-4FE3-BB85-28D404823439}" type="slidenum">
              <a:rPr lang="en-US" smtClean="0">
                <a:latin typeface="Arial" pitchFamily="34" charset="0"/>
              </a:rPr>
              <a:pPr/>
              <a:t>21</a:t>
            </a:fld>
            <a:endParaRPr lang="en-US" dirty="0"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F799CE-665E-46B4-AE42-B9097FA7CD7C}" type="slidenum">
              <a:rPr lang="en-US" smtClean="0">
                <a:latin typeface="Arial" pitchFamily="34" charset="0"/>
              </a:rPr>
              <a:pPr/>
              <a:t>22</a:t>
            </a:fld>
            <a:endParaRPr lang="en-US" dirty="0"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6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F20226D-BC5D-41E0-9CFF-6F14E2AD7628}" type="slidenum">
              <a:rPr lang="en-US" smtClean="0">
                <a:latin typeface="Arial" pitchFamily="34" charset="0"/>
              </a:rPr>
              <a:pPr/>
              <a:t>23</a:t>
            </a:fld>
            <a:endParaRPr lang="en-US" dirty="0"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F799CE-665E-46B4-AE42-B9097FA7CD7C}" type="slidenum">
              <a:rPr lang="en-US" smtClean="0">
                <a:latin typeface="Arial" pitchFamily="34" charset="0"/>
              </a:rPr>
              <a:pPr/>
              <a:t>24</a:t>
            </a:fld>
            <a:endParaRPr lang="en-US" dirty="0"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F799CE-665E-46B4-AE42-B9097FA7CD7C}" type="slidenum">
              <a:rPr lang="en-US" smtClean="0">
                <a:latin typeface="Arial" pitchFamily="34" charset="0"/>
              </a:rPr>
              <a:pPr/>
              <a:t>25</a:t>
            </a:fld>
            <a:endParaRPr lang="en-US" dirty="0"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F799CE-665E-46B4-AE42-B9097FA7CD7C}" type="slidenum">
              <a:rPr lang="en-US" smtClean="0">
                <a:latin typeface="Arial" pitchFamily="34" charset="0"/>
              </a:rPr>
              <a:pPr/>
              <a:t>26</a:t>
            </a:fld>
            <a:endParaRPr lang="en-US" dirty="0"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F799CE-665E-46B4-AE42-B9097FA7CD7C}" type="slidenum">
              <a:rPr lang="en-US" smtClean="0">
                <a:latin typeface="Arial" pitchFamily="34" charset="0"/>
              </a:rPr>
              <a:pPr/>
              <a:t>27</a:t>
            </a:fld>
            <a:endParaRPr lang="en-US" dirty="0"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49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F799CE-665E-46B4-AE42-B9097FA7CD7C}" type="slidenum">
              <a:rPr lang="en-US" smtClean="0">
                <a:latin typeface="Arial" pitchFamily="34" charset="0"/>
              </a:rPr>
              <a:pPr/>
              <a:t>28</a:t>
            </a:fld>
            <a:endParaRPr lang="en-US" dirty="0"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05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D0B3A5-D21A-46F7-A305-16BBDBBCFE4C}" type="slidenum">
              <a:rPr lang="en-US" smtClean="0">
                <a:latin typeface="Arial" pitchFamily="34" charset="0"/>
              </a:rPr>
              <a:pPr/>
              <a:t>29</a:t>
            </a:fld>
            <a:endParaRPr lang="en-US" dirty="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24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982E6B-4F7A-4653-A789-610675D70809}" type="slidenum">
              <a:rPr lang="en-US" smtClean="0">
                <a:latin typeface="Arial" pitchFamily="34" charset="0"/>
              </a:rPr>
              <a:pPr/>
              <a:t>3</a:t>
            </a:fld>
            <a:endParaRPr lang="en-US"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15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4C805D-E203-4388-B586-6B449520BB9B}" type="slidenum">
              <a:rPr lang="en-US" smtClean="0">
                <a:latin typeface="Arial" pitchFamily="34" charset="0"/>
              </a:rPr>
              <a:pPr/>
              <a:t>30</a:t>
            </a:fld>
            <a:endParaRPr lang="en-US" dirty="0"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2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088753-8719-4B4C-9CF6-1ECC6B07D49A}" type="slidenum">
              <a:rPr lang="en-US" smtClean="0">
                <a:latin typeface="Arial" pitchFamily="34" charset="0"/>
              </a:rPr>
              <a:pPr/>
              <a:t>31</a:t>
            </a:fld>
            <a:endParaRPr lang="en-US" dirty="0"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4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EA2886-A35A-4537-8AD8-F7C4D1D192E5}" type="slidenum">
              <a:rPr lang="en-US" smtClean="0">
                <a:latin typeface="Arial" pitchFamily="34" charset="0"/>
              </a:rPr>
              <a:pPr/>
              <a:t>32</a:t>
            </a:fld>
            <a:endParaRPr lang="en-US" dirty="0"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4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EA2886-A35A-4537-8AD8-F7C4D1D192E5}" type="slidenum">
              <a:rPr lang="en-US" smtClean="0">
                <a:latin typeface="Arial" pitchFamily="34" charset="0"/>
              </a:rPr>
              <a:pPr/>
              <a:t>33</a:t>
            </a:fld>
            <a:endParaRPr lang="en-US" dirty="0"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p:spPr>
      </p:sp>
      <p:sp>
        <p:nvSpPr>
          <p:cNvPr id="155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5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359488-30D7-4DF1-9DA1-9DBB93F52CE4}" type="slidenum">
              <a:rPr lang="en-US" smtClean="0">
                <a:latin typeface="Arial" pitchFamily="34" charset="0"/>
              </a:rPr>
              <a:pPr/>
              <a:t>34</a:t>
            </a:fld>
            <a:endParaRPr lang="en-US" dirty="0"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C74799-507D-4CC3-8EC9-0DE776B41A7B}" type="slidenum">
              <a:rPr lang="en-US" smtClean="0">
                <a:latin typeface="Arial" pitchFamily="34" charset="0"/>
              </a:rPr>
              <a:pPr/>
              <a:t>35</a:t>
            </a:fld>
            <a:endParaRPr lang="en-US" dirty="0"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6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792463-1DC0-4937-BFA2-91A05DF6CAAA}" type="slidenum">
              <a:rPr lang="en-US" smtClean="0">
                <a:latin typeface="Arial" pitchFamily="34" charset="0"/>
              </a:rPr>
              <a:pPr/>
              <a:t>36</a:t>
            </a:fld>
            <a:endParaRPr lang="en-US" dirty="0"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6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792463-1DC0-4937-BFA2-91A05DF6CAAA}" type="slidenum">
              <a:rPr lang="en-US" smtClean="0">
                <a:latin typeface="Arial" pitchFamily="34" charset="0"/>
              </a:rPr>
              <a:pPr/>
              <a:t>37</a:t>
            </a:fld>
            <a:endParaRPr lang="en-US" dirty="0"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105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73C10C-C582-47E6-B1EC-0C453EA97124}" type="slidenum">
              <a:rPr lang="en-US" smtClean="0">
                <a:latin typeface="Arial" pitchFamily="34" charset="0"/>
              </a:rPr>
              <a:pPr/>
              <a:t>38</a:t>
            </a:fld>
            <a:endParaRPr lang="en-US" dirty="0"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42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2A1929-B7B9-40DD-878A-7E07C0DFF6B1}" type="slidenum">
              <a:rPr lang="en-US" smtClean="0">
                <a:latin typeface="Arial" pitchFamily="34" charset="0"/>
              </a:rPr>
              <a:pPr/>
              <a:t>39</a:t>
            </a:fld>
            <a:endParaRPr 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defTabSz="931863" eaLnBrk="1" hangingPunct="1">
              <a:spcBef>
                <a:spcPct val="0"/>
              </a:spcBef>
            </a:pPr>
            <a:endParaRPr lang="en-US" dirty="0"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D7A94C-D11D-46FD-98CD-C8ADCD2DCBA1}" type="slidenum">
              <a:rPr lang="en-US" smtClean="0">
                <a:latin typeface="Arial" pitchFamily="34" charset="0"/>
              </a:rPr>
              <a:pPr/>
              <a:t>4</a:t>
            </a:fld>
            <a:endParaRPr lang="en-US" dirty="0"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142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42A1929-B7B9-40DD-878A-7E07C0DFF6B1}" type="slidenum">
              <a:rPr lang="en-US" smtClean="0">
                <a:latin typeface="Arial" pitchFamily="34" charset="0"/>
              </a:rPr>
              <a:pPr/>
              <a:t>40</a:t>
            </a:fld>
            <a:endParaRPr lang="en-US" dirty="0"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C74799-507D-4CC3-8EC9-0DE776B41A7B}" type="slidenum">
              <a:rPr lang="en-US" smtClean="0">
                <a:latin typeface="Arial" pitchFamily="34" charset="0"/>
              </a:rPr>
              <a:pPr/>
              <a:t>41</a:t>
            </a:fld>
            <a:endParaRPr lang="en-US" dirty="0"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p:spPr>
      </p:sp>
      <p:sp>
        <p:nvSpPr>
          <p:cNvPr id="156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56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792463-1DC0-4937-BFA2-91A05DF6CAAA}" type="slidenum">
              <a:rPr lang="en-US" smtClean="0">
                <a:latin typeface="Arial" pitchFamily="34" charset="0"/>
              </a:rPr>
              <a:pPr/>
              <a:t>42</a:t>
            </a:fld>
            <a:endParaRPr lang="en-US" dirty="0"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p:spPr>
      </p:sp>
      <p:sp>
        <p:nvSpPr>
          <p:cNvPr id="137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372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8366A5C-156D-4F9F-A480-192222A62195}" type="slidenum">
              <a:rPr lang="en-US" smtClean="0">
                <a:latin typeface="Arial" pitchFamily="34" charset="0"/>
              </a:rPr>
              <a:pPr/>
              <a:t>43</a:t>
            </a:fld>
            <a:endParaRPr lang="en-US" dirty="0"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p:spPr>
      </p:sp>
      <p:sp>
        <p:nvSpPr>
          <p:cNvPr id="138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38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2287B3-B545-4F44-992D-C6D9E12D81E1}" type="slidenum">
              <a:rPr lang="en-US" smtClean="0">
                <a:latin typeface="Arial" pitchFamily="34" charset="0"/>
              </a:rPr>
              <a:pPr/>
              <a:t>44</a:t>
            </a:fld>
            <a:endParaRPr lang="en-US" dirty="0"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0F23869-27B6-405D-8AB1-EB51E1BABB72}" type="slidenum">
              <a:rPr lang="en-US" smtClean="0"/>
              <a:pPr/>
              <a:t>45</a:t>
            </a:fld>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p:spPr>
      </p:sp>
      <p:sp>
        <p:nvSpPr>
          <p:cNvPr id="172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2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A644E12-9FC9-4588-8FCA-7D1B12EE1B93}" type="slidenum">
              <a:rPr lang="en-US" smtClean="0">
                <a:latin typeface="Arial" pitchFamily="34" charset="0"/>
              </a:rPr>
              <a:pPr/>
              <a:t>46</a:t>
            </a:fld>
            <a:endParaRPr lang="en-US" dirty="0" smtClean="0">
              <a:latin typeface="Arial"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p:spPr>
      </p:sp>
      <p:sp>
        <p:nvSpPr>
          <p:cNvPr id="173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3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B0ADF5-1F4C-4B52-81D8-AE73B8D28C57}" type="slidenum">
              <a:rPr lang="en-US" smtClean="0">
                <a:latin typeface="Arial" pitchFamily="34" charset="0"/>
              </a:rPr>
              <a:pPr/>
              <a:t>47</a:t>
            </a:fld>
            <a:endParaRPr lang="en-US" dirty="0" smtClean="0">
              <a:latin typeface="Arial"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4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E66E1DE-DEFC-4426-A2DE-ED9C00EE1846}" type="slidenum">
              <a:rPr lang="en-US" smtClean="0">
                <a:latin typeface="Arial" pitchFamily="34" charset="0"/>
              </a:rPr>
              <a:pPr/>
              <a:t>48</a:t>
            </a:fld>
            <a:endParaRPr lang="en-US" dirty="0" smtClean="0">
              <a:latin typeface="Arial"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5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36547A-5D3B-41BB-AAA5-3BA82A830EA2}" type="slidenum">
              <a:rPr lang="en-US" smtClean="0">
                <a:latin typeface="Arial" pitchFamily="34" charset="0"/>
              </a:rPr>
              <a:pPr/>
              <a:t>49</a:t>
            </a:fld>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571ABEA-375E-44EF-8FB9-A712CA4F25F7}"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p:spPr>
      </p:sp>
      <p:sp>
        <p:nvSpPr>
          <p:cNvPr id="175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51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36547A-5D3B-41BB-AAA5-3BA82A830EA2}" type="slidenum">
              <a:rPr lang="en-US" smtClean="0">
                <a:latin typeface="Arial" pitchFamily="34" charset="0"/>
              </a:rPr>
              <a:pPr/>
              <a:t>50</a:t>
            </a:fld>
            <a:endParaRPr lang="en-US" dirty="0" smtClean="0">
              <a:latin typeface="Arial"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p:spPr>
      </p:sp>
      <p:sp>
        <p:nvSpPr>
          <p:cNvPr id="176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61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71ED18-CC91-437A-A042-BC7DBAFD5CFB}" type="slidenum">
              <a:rPr lang="en-US" smtClean="0">
                <a:latin typeface="Arial" pitchFamily="34" charset="0"/>
              </a:rPr>
              <a:pPr/>
              <a:t>51</a:t>
            </a:fld>
            <a:endParaRPr lang="en-US" dirty="0" smtClean="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p:spPr>
      </p:sp>
      <p:sp>
        <p:nvSpPr>
          <p:cNvPr id="177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715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DC4126-8473-4A1D-B889-53F8B9FB0C22}" type="slidenum">
              <a:rPr lang="en-US" smtClean="0">
                <a:latin typeface="Arial" pitchFamily="34" charset="0"/>
              </a:rPr>
              <a:pPr/>
              <a:t>52</a:t>
            </a:fld>
            <a:endParaRPr lang="en-US" dirty="0" smtClean="0">
              <a:latin typeface="Arial"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p:spPr>
      </p:sp>
      <p:sp>
        <p:nvSpPr>
          <p:cNvPr id="178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8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C12640F-47E3-4A8B-9E63-0E96EF543187}" type="slidenum">
              <a:rPr lang="en-US" smtClean="0">
                <a:latin typeface="Arial" pitchFamily="34" charset="0"/>
              </a:rPr>
              <a:pPr/>
              <a:t>53</a:t>
            </a:fld>
            <a:endParaRPr lang="en-US" dirty="0" smtClean="0">
              <a:latin typeface="Arial" pitchFamily="34"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p:spPr>
      </p:sp>
      <p:sp>
        <p:nvSpPr>
          <p:cNvPr id="179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79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D66862-5C58-4165-9015-4D52C14B16AE}" type="slidenum">
              <a:rPr lang="en-US" smtClean="0">
                <a:latin typeface="Arial" pitchFamily="34" charset="0"/>
              </a:rPr>
              <a:pPr/>
              <a:t>54</a:t>
            </a:fld>
            <a:endParaRPr lang="en-US" dirty="0" smtClean="0">
              <a:latin typeface="Arial" pitchFamily="34"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p:spPr>
      </p:sp>
      <p:sp>
        <p:nvSpPr>
          <p:cNvPr id="1802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80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94D48D-E722-4D66-9A3C-340E5B0F4ACD}" type="slidenum">
              <a:rPr lang="en-US" smtClean="0">
                <a:latin typeface="Arial" pitchFamily="34" charset="0"/>
              </a:rPr>
              <a:pPr/>
              <a:t>55</a:t>
            </a:fld>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85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BEA393-6978-480B-BBEE-2D7971A2EFED}" type="slidenum">
              <a:rPr lang="en-US" smtClean="0">
                <a:latin typeface="Arial" pitchFamily="34" charset="0"/>
              </a:rPr>
              <a:pPr/>
              <a:t>6</a:t>
            </a:fld>
            <a:endParaRPr lang="en-US"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p:spPr>
      </p:sp>
      <p:sp>
        <p:nvSpPr>
          <p:cNvPr id="135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35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03A692-DB9B-46C0-8174-5471D5144EAA}" type="slidenum">
              <a:rPr lang="en-US" smtClean="0">
                <a:latin typeface="Arial" pitchFamily="34" charset="0"/>
              </a:rPr>
              <a:pPr/>
              <a:t>7</a:t>
            </a:fld>
            <a:endParaRPr lang="en-US"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034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891E5-9EA6-480E-901C-4B0F1482CF64}" type="slidenum">
              <a:rPr lang="en-US" smtClean="0">
                <a:latin typeface="Arial" pitchFamily="34" charset="0"/>
              </a:rPr>
              <a:pPr/>
              <a:t>8</a:t>
            </a:fld>
            <a:endParaRPr lang="en-US" dirty="0"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116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C74799-507D-4CC3-8EC9-0DE776B41A7B}" type="slidenum">
              <a:rPr lang="en-US" smtClean="0">
                <a:latin typeface="Arial" pitchFamily="34" charset="0"/>
              </a:rPr>
              <a:pPr/>
              <a:t>9</a:t>
            </a:fld>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CB647B0-04D9-419E-AE92-B73CDDA3C2BE}" type="datetime1">
              <a:rPr lang="en-US"/>
              <a:pPr>
                <a:defRPr/>
              </a:pPr>
              <a:t>4/23/2012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BC9BD3D-4C2F-4D70-AE38-828D19B2E6F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3B46450-2DAD-4408-8F71-FA99E8D7BD55}" type="datetime1">
              <a:rPr lang="en-US"/>
              <a:pPr>
                <a:defRPr/>
              </a:pPr>
              <a:t>4/23/2012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455B894-96DE-4DD5-996D-CE5FE7E0B02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29616C-0951-4CFE-A768-B959B0E8A099}" type="datetime1">
              <a:rPr lang="en-US"/>
              <a:pPr>
                <a:defRPr/>
              </a:pPr>
              <a:t>4/23/2012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9362477-25D7-461A-AA7F-57E3425CD62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smtClean="0"/>
            </a:lvl1pPr>
          </a:lstStyle>
          <a:p>
            <a:pPr>
              <a:defRPr/>
            </a:pPr>
            <a:fld id="{80A644C6-6350-4409-BA45-845C39A612FB}" type="datetime1">
              <a:rPr lang="en-US"/>
              <a:pPr>
                <a:defRPr/>
              </a:pPr>
              <a:t>4/23/2012</a:t>
            </a:fld>
            <a:endParaRPr lang="en-US" dirty="0"/>
          </a:p>
        </p:txBody>
      </p:sp>
      <p:sp>
        <p:nvSpPr>
          <p:cNvPr id="6" name="Footer Placeholder 5"/>
          <p:cNvSpPr>
            <a:spLocks noGrp="1"/>
          </p:cNvSpPr>
          <p:nvPr>
            <p:ph type="ftr" sz="quarter" idx="11"/>
          </p:nvPr>
        </p:nvSpPr>
        <p:spPr>
          <a:xfrm>
            <a:off x="3124200" y="6245225"/>
            <a:ext cx="2895600" cy="476250"/>
          </a:xfrm>
        </p:spPr>
        <p:txBody>
          <a:bodyPr/>
          <a:lstStyle>
            <a:lvl1pPr>
              <a:defRPr dirty="0"/>
            </a:lvl1pPr>
          </a:lstStyle>
          <a:p>
            <a:pPr>
              <a:defRPr/>
            </a:pPr>
            <a:endParaRPr lang="en-US" dirty="0"/>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83DACA7C-2185-44D4-8627-CE789C24263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3859378-FFA1-4532-8551-5D2F915ED887}" type="datetime1">
              <a:rPr lang="en-US"/>
              <a:pPr>
                <a:defRPr/>
              </a:pPr>
              <a:t>4/23/2012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06C8768-4E60-4381-A3BC-74DBCD3180C6}"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8999795-F3D1-4404-A915-C4D0EBA22311}" type="datetime1">
              <a:rPr lang="en-US"/>
              <a:pPr>
                <a:defRPr/>
              </a:pPr>
              <a:t>4/23/2012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C2D8F91-5389-4103-8861-E589C87E4ADD}"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730B164-4751-4A8A-9DBA-7D685B9D90D9}" type="datetime1">
              <a:rPr lang="en-US"/>
              <a:pPr>
                <a:defRPr/>
              </a:pPr>
              <a:t>4/23/2012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E2698E7-911E-468E-95B6-2F3C827CDBBB}"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8D9E2E2-AA34-4485-A00F-AA5568B0476D}" type="datetime1">
              <a:rPr lang="en-US"/>
              <a:pPr>
                <a:defRPr/>
              </a:pPr>
              <a:t>4/23/2012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A44D713-E7F0-4AFA-9C73-7361AE2837E2}"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5DEBE0D-0234-4122-9B6F-6DD79650E90C}" type="datetime1">
              <a:rPr lang="en-US"/>
              <a:pPr>
                <a:defRPr/>
              </a:pPr>
              <a:t>4/23/2012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BE6C5CFA-48EC-47B2-91F3-77495788D621}"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E8D7DF2-BF11-4364-987A-56926EFE1CD5}" type="datetime1">
              <a:rPr lang="en-US"/>
              <a:pPr>
                <a:defRPr/>
              </a:pPr>
              <a:t>4/23/2012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0790108-69D1-4148-93BB-B430297BE75B}"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8B2E8B6-63F3-4E33-8CEE-9F16832A0475}" type="datetime1">
              <a:rPr lang="en-US"/>
              <a:pPr>
                <a:defRPr/>
              </a:pPr>
              <a:t>4/23/2012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166FDCC-F081-4D3E-8A58-18B985AB135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946AB8-9FE0-4DE5-96CB-8B7670223388}" type="datetime1">
              <a:rPr lang="en-US"/>
              <a:pPr>
                <a:defRPr/>
              </a:pPr>
              <a:t>4/23/2012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EAD5181-636F-40FF-BF25-736D9C7DD1AF}"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9D8F669-F3A5-4426-9A06-5D199F20AF43}" type="datetime1">
              <a:rPr lang="en-US"/>
              <a:pPr>
                <a:defRPr/>
              </a:pPr>
              <a:t>4/23/2012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DB1E826-8B93-4E51-B823-A7FB7E2018B5}"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2E1378E-B97D-431C-9ABB-B3D366C1ADC1}" type="datetime1">
              <a:rPr lang="en-US"/>
              <a:pPr>
                <a:defRPr/>
              </a:pPr>
              <a:t>4/23/2012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EDCD580-4FEE-43AA-B51D-590CCD9EDFF2}"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077DE3-6359-44A4-9D52-FECC691EB130}" type="datetime1">
              <a:rPr lang="en-US"/>
              <a:pPr>
                <a:defRPr/>
              </a:pPr>
              <a:t>4/23/2012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E84F046-4A40-4344-B52A-1018E4E28CF1}"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4138F6-AFFD-4CA6-9B2C-2B7D5993ECF2}" type="datetime1">
              <a:rPr lang="en-US"/>
              <a:pPr>
                <a:defRPr/>
              </a:pPr>
              <a:t>4/23/2012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34F4CE4-9209-4B01-994E-BB3B66744A6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24FDACB-4C2A-4C32-A15C-05B23110E4ED}" type="datetime1">
              <a:rPr lang="en-US"/>
              <a:pPr>
                <a:defRPr/>
              </a:pPr>
              <a:t>4/23/2012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773F1E-A5B0-447A-B992-AA3119070DE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0666CB7-3C85-437F-A4DF-32AD835DB2F9}" type="datetime1">
              <a:rPr lang="en-US"/>
              <a:pPr>
                <a:defRPr/>
              </a:pPr>
              <a:t>4/23/2012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8FE36E0-879F-4DB6-99A8-B17A8603538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671448C-EAE4-446D-937D-516F86F6F58D}" type="datetime1">
              <a:rPr lang="en-US"/>
              <a:pPr>
                <a:defRPr/>
              </a:pPr>
              <a:t>4/23/2012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38355803-867F-4D58-95D8-606EB238EF9B}"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FEDD4B7-D236-4D52-B23F-CC16CC4BF54D}" type="datetime1">
              <a:rPr lang="en-US"/>
              <a:pPr>
                <a:defRPr/>
              </a:pPr>
              <a:t>4/23/2012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358D2DB-04DE-4389-B3A8-51E070AFFE1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26E6EF8-7A53-4C46-9F71-C64ECF2C9DA3}" type="datetime1">
              <a:rPr lang="en-US"/>
              <a:pPr>
                <a:defRPr/>
              </a:pPr>
              <a:t>4/23/2012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76F244D4-61DF-4370-9DA5-F2439B0A048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78B345B-2749-428F-9E46-AACF909E29C5}" type="datetime1">
              <a:rPr lang="en-US"/>
              <a:pPr>
                <a:defRPr/>
              </a:pPr>
              <a:t>4/23/2012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9F339E9-87C1-4F33-84AC-A5F28ADC2EC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ED66347-7432-4F86-8A99-5245A9A3B139}" type="datetime1">
              <a:rPr lang="en-US"/>
              <a:pPr>
                <a:defRPr/>
              </a:pPr>
              <a:t>4/23/2012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1859087-0921-4C4F-B1B1-C8DFEE3E153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991B63F-40C4-4211-8B77-4D972B747217}" type="datetime1">
              <a:rPr lang="en-US"/>
              <a:pPr>
                <a:defRPr/>
              </a:pPr>
              <a:t>4/23/2012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08610DAF-7A4D-4A40-9BD9-E1EF7829804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 id="2147483958"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1DC5D8D7-F4DB-4FAA-A886-E6918F573512}" type="datetime1">
              <a:rPr lang="en-US"/>
              <a:pPr>
                <a:defRPr/>
              </a:pPr>
              <a:t>4/23/2012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9CEDD72-7946-48C6-B2DF-D7EEE582A0E2}" type="slidenum">
              <a:rPr lang="en-US"/>
              <a:pPr>
                <a:defRPr/>
              </a:pPr>
              <a:t>‹#›</a:t>
            </a:fld>
            <a:endParaRPr lang="en-US" dirty="0"/>
          </a:p>
        </p:txBody>
      </p:sp>
      <p:pic>
        <p:nvPicPr>
          <p:cNvPr id="10247" name="Picture 1"/>
          <p:cNvPicPr>
            <a:picLocks noChangeAspect="1" noChangeArrowheads="1"/>
          </p:cNvPicPr>
          <p:nvPr userDrawn="1"/>
        </p:nvPicPr>
        <p:blipFill>
          <a:blip r:embed="rId13" cstate="print"/>
          <a:srcRect/>
          <a:stretch>
            <a:fillRect/>
          </a:stretch>
        </p:blipFill>
        <p:spPr bwMode="auto">
          <a:xfrm>
            <a:off x="236538" y="381000"/>
            <a:ext cx="1743075"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27.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9.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8.wmf"/><Relationship Id="rId5" Type="http://schemas.openxmlformats.org/officeDocument/2006/relationships/oleObject" Target="../embeddings/oleObject1.bin"/><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30.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4.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4.png"/><Relationship Id="rId7" Type="http://schemas.openxmlformats.org/officeDocument/2006/relationships/diagramData" Target="../diagrams/data1.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3.png"/><Relationship Id="rId11" Type="http://schemas.microsoft.com/office/2007/relationships/diagramDrawing" Target="../diagrams/drawing1.xml"/><Relationship Id="rId5" Type="http://schemas.openxmlformats.org/officeDocument/2006/relationships/image" Target="../media/image32.png"/><Relationship Id="rId10" Type="http://schemas.openxmlformats.org/officeDocument/2006/relationships/diagramColors" Target="../diagrams/colors1.xml"/><Relationship Id="rId4" Type="http://schemas.openxmlformats.org/officeDocument/2006/relationships/image" Target="../media/image4.png"/><Relationship Id="rId9"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image" Target="../media/image13.jpeg"/><Relationship Id="rId3" Type="http://schemas.openxmlformats.org/officeDocument/2006/relationships/image" Target="../media/image32.png"/><Relationship Id="rId7" Type="http://schemas.openxmlformats.org/officeDocument/2006/relationships/diagramLayout" Target="../diagrams/layout2.xml"/><Relationship Id="rId12" Type="http://schemas.openxmlformats.org/officeDocument/2006/relationships/image" Target="../media/image11.jpeg"/><Relationship Id="rId2" Type="http://schemas.openxmlformats.org/officeDocument/2006/relationships/notesSlide" Target="../notesSlides/notesSlide14.xml"/><Relationship Id="rId16" Type="http://schemas.openxmlformats.org/officeDocument/2006/relationships/image" Target="../media/image37.tiff"/><Relationship Id="rId1" Type="http://schemas.openxmlformats.org/officeDocument/2006/relationships/slideLayout" Target="../slideLayouts/slideLayout12.xml"/><Relationship Id="rId6" Type="http://schemas.openxmlformats.org/officeDocument/2006/relationships/diagramData" Target="../diagrams/data2.xml"/><Relationship Id="rId11" Type="http://schemas.openxmlformats.org/officeDocument/2006/relationships/image" Target="../media/image24.png"/><Relationship Id="rId5" Type="http://schemas.openxmlformats.org/officeDocument/2006/relationships/image" Target="../media/image4.png"/><Relationship Id="rId15" Type="http://schemas.openxmlformats.org/officeDocument/2006/relationships/image" Target="../media/image36.png"/><Relationship Id="rId10" Type="http://schemas.microsoft.com/office/2007/relationships/diagramDrawing" Target="../diagrams/drawing2.xml"/><Relationship Id="rId4" Type="http://schemas.openxmlformats.org/officeDocument/2006/relationships/image" Target="../media/image34.png"/><Relationship Id="rId9" Type="http://schemas.openxmlformats.org/officeDocument/2006/relationships/diagramColors" Target="../diagrams/colors2.xml"/><Relationship Id="rId14" Type="http://schemas.openxmlformats.org/officeDocument/2006/relationships/image" Target="../media/image35.gi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9.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49.tiff"/></Relationships>
</file>

<file path=ppt/slides/_rels/slide24.xml.rels><?xml version="1.0" encoding="UTF-8" standalone="yes"?>
<Relationships xmlns="http://schemas.openxmlformats.org/package/2006/relationships"><Relationship Id="rId3" Type="http://schemas.openxmlformats.org/officeDocument/2006/relationships/image" Target="../media/image50.tiff"/><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49.tiff"/><Relationship Id="rId5" Type="http://schemas.openxmlformats.org/officeDocument/2006/relationships/image" Target="../media/image51.tiff"/><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2.xml"/><Relationship Id="rId5" Type="http://schemas.openxmlformats.org/officeDocument/2006/relationships/image" Target="../media/image54.png"/><Relationship Id="rId4" Type="http://schemas.openxmlformats.org/officeDocument/2006/relationships/image" Target="../media/image53.tiff"/></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56.tiff"/></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chart" Target="../charts/chart1.xml"/><Relationship Id="rId5" Type="http://schemas.openxmlformats.org/officeDocument/2006/relationships/image" Target="../media/image10.jpe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59.emf"/></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62.tiff"/><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63.tiff"/><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64.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66.tiff"/></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68.png"/><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notesSlide" Target="../notesSlides/notesSlide39.xml"/><Relationship Id="rId7"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4.png"/><Relationship Id="rId11" Type="http://schemas.openxmlformats.org/officeDocument/2006/relationships/image" Target="../media/image73.png"/><Relationship Id="rId5" Type="http://schemas.openxmlformats.org/officeDocument/2006/relationships/image" Target="../media/image72.png"/><Relationship Id="rId10" Type="http://schemas.openxmlformats.org/officeDocument/2006/relationships/image" Target="../media/image70.wmf"/><Relationship Id="rId4" Type="http://schemas.openxmlformats.org/officeDocument/2006/relationships/image" Target="../media/image71.png"/><Relationship Id="rId9"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3.jpeg"/><Relationship Id="rId5" Type="http://schemas.microsoft.com/office/2007/relationships/hdphoto" Target="../media/hdphoto1.wdp"/><Relationship Id="rId10" Type="http://schemas.openxmlformats.org/officeDocument/2006/relationships/image" Target="../media/image4.png"/><Relationship Id="rId4" Type="http://schemas.openxmlformats.org/officeDocument/2006/relationships/image" Target="../media/image12.png"/><Relationship Id="rId9" Type="http://schemas.openxmlformats.org/officeDocument/2006/relationships/image" Target="../media/image15.jpeg"/></Relationships>
</file>

<file path=ppt/slides/_rels/slide40.xml.rels><?xml version="1.0" encoding="UTF-8" standalone="yes"?>
<Relationships xmlns="http://schemas.openxmlformats.org/package/2006/relationships"><Relationship Id="rId8" Type="http://schemas.openxmlformats.org/officeDocument/2006/relationships/image" Target="../media/image69.wmf"/><Relationship Id="rId13" Type="http://schemas.openxmlformats.org/officeDocument/2006/relationships/image" Target="../media/image74.wmf"/><Relationship Id="rId3" Type="http://schemas.openxmlformats.org/officeDocument/2006/relationships/notesSlide" Target="../notesSlides/notesSlide40.xml"/><Relationship Id="rId7" Type="http://schemas.openxmlformats.org/officeDocument/2006/relationships/oleObject" Target="../embeddings/oleObject5.bin"/><Relationship Id="rId12" Type="http://schemas.openxmlformats.org/officeDocument/2006/relationships/oleObject" Target="../embeddings/oleObject7.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4.png"/><Relationship Id="rId11" Type="http://schemas.openxmlformats.org/officeDocument/2006/relationships/image" Target="../media/image73.png"/><Relationship Id="rId5" Type="http://schemas.openxmlformats.org/officeDocument/2006/relationships/image" Target="../media/image72.png"/><Relationship Id="rId10" Type="http://schemas.openxmlformats.org/officeDocument/2006/relationships/image" Target="../media/image70.wmf"/><Relationship Id="rId4" Type="http://schemas.openxmlformats.org/officeDocument/2006/relationships/image" Target="../media/image75.png"/><Relationship Id="rId9" Type="http://schemas.openxmlformats.org/officeDocument/2006/relationships/oleObject" Target="../embeddings/oleObject6.bin"/></Relationships>
</file>

<file path=ppt/slides/_rels/slide41.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notesSlide" Target="../notesSlides/notesSlide41.xml"/><Relationship Id="rId7" Type="http://schemas.openxmlformats.org/officeDocument/2006/relationships/oleObject" Target="../embeddings/oleObject8.bin"/><Relationship Id="rId12" Type="http://schemas.openxmlformats.org/officeDocument/2006/relationships/image" Target="../media/image77.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25.png"/><Relationship Id="rId11" Type="http://schemas.openxmlformats.org/officeDocument/2006/relationships/oleObject" Target="../embeddings/oleObject10.bin"/><Relationship Id="rId5" Type="http://schemas.openxmlformats.org/officeDocument/2006/relationships/image" Target="../media/image78.png"/><Relationship Id="rId10" Type="http://schemas.openxmlformats.org/officeDocument/2006/relationships/image" Target="../media/image76.wmf"/><Relationship Id="rId4" Type="http://schemas.openxmlformats.org/officeDocument/2006/relationships/image" Target="../media/image4.png"/><Relationship Id="rId9" Type="http://schemas.openxmlformats.org/officeDocument/2006/relationships/oleObject" Target="../embeddings/oleObject9.bin"/></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79.png"/></Relationships>
</file>

<file path=ppt/slides/_rels/slide4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2.xml"/><Relationship Id="rId5" Type="http://schemas.openxmlformats.org/officeDocument/2006/relationships/image" Target="../media/image86.png"/><Relationship Id="rId4" Type="http://schemas.openxmlformats.org/officeDocument/2006/relationships/image" Target="../media/image85.png"/></Relationships>
</file>

<file path=ppt/slides/_rels/slide46.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4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49.x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notesSlide" Target="../notesSlides/notesSlide49.xml"/><Relationship Id="rId7"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image" Target="../media/image96.wmf"/><Relationship Id="rId5" Type="http://schemas.openxmlformats.org/officeDocument/2006/relationships/oleObject" Target="../embeddings/oleObject11.bin"/><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png"/><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notesSlide" Target="../notesSlides/notesSlide50.xml"/><Relationship Id="rId7" Type="http://schemas.openxmlformats.org/officeDocument/2006/relationships/oleObject" Target="../embeddings/oleObject14.bin"/><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image" Target="../media/image98.wmf"/><Relationship Id="rId5" Type="http://schemas.openxmlformats.org/officeDocument/2006/relationships/oleObject" Target="../embeddings/oleObject13.bin"/><Relationship Id="rId10" Type="http://schemas.openxmlformats.org/officeDocument/2006/relationships/image" Target="../media/image100.wmf"/><Relationship Id="rId4" Type="http://schemas.openxmlformats.org/officeDocument/2006/relationships/image" Target="../media/image4.png"/><Relationship Id="rId9" Type="http://schemas.openxmlformats.org/officeDocument/2006/relationships/oleObject" Target="../embeddings/oleObject15.bin"/></Relationships>
</file>

<file path=ppt/slides/_rels/slide51.xml.rels><?xml version="1.0" encoding="UTF-8" standalone="yes"?>
<Relationships xmlns="http://schemas.openxmlformats.org/package/2006/relationships"><Relationship Id="rId8" Type="http://schemas.openxmlformats.org/officeDocument/2006/relationships/image" Target="../media/image102.wmf"/><Relationship Id="rId3" Type="http://schemas.openxmlformats.org/officeDocument/2006/relationships/notesSlide" Target="../notesSlides/notesSlide51.xml"/><Relationship Id="rId7" Type="http://schemas.openxmlformats.org/officeDocument/2006/relationships/oleObject" Target="../embeddings/oleObject17.bin"/><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image" Target="../media/image101.wmf"/><Relationship Id="rId5" Type="http://schemas.openxmlformats.org/officeDocument/2006/relationships/oleObject" Target="../embeddings/oleObject16.bin"/><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notesSlide" Target="../notesSlides/notesSlide52.xml"/><Relationship Id="rId7" Type="http://schemas.openxmlformats.org/officeDocument/2006/relationships/oleObject" Target="../embeddings/oleObject19.bin"/><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image" Target="../media/image103.wmf"/><Relationship Id="rId5" Type="http://schemas.openxmlformats.org/officeDocument/2006/relationships/oleObject" Target="../embeddings/oleObject18.bin"/><Relationship Id="rId10" Type="http://schemas.openxmlformats.org/officeDocument/2006/relationships/image" Target="../media/image105.wmf"/><Relationship Id="rId4" Type="http://schemas.openxmlformats.org/officeDocument/2006/relationships/image" Target="../media/image4.png"/><Relationship Id="rId9" Type="http://schemas.openxmlformats.org/officeDocument/2006/relationships/oleObject" Target="../embeddings/oleObject20.bin"/></Relationships>
</file>

<file path=ppt/slides/_rels/slide53.xml.rels><?xml version="1.0" encoding="UTF-8" standalone="yes"?>
<Relationships xmlns="http://schemas.openxmlformats.org/package/2006/relationships"><Relationship Id="rId8" Type="http://schemas.openxmlformats.org/officeDocument/2006/relationships/image" Target="../media/image107.wmf"/><Relationship Id="rId3" Type="http://schemas.openxmlformats.org/officeDocument/2006/relationships/notesSlide" Target="../notesSlides/notesSlide53.xml"/><Relationship Id="rId7" Type="http://schemas.openxmlformats.org/officeDocument/2006/relationships/oleObject" Target="../embeddings/oleObject22.bin"/><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image" Target="../media/image106.wmf"/><Relationship Id="rId5" Type="http://schemas.openxmlformats.org/officeDocument/2006/relationships/oleObject" Target="../embeddings/oleObject21.bin"/><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8" Type="http://schemas.openxmlformats.org/officeDocument/2006/relationships/image" Target="../media/image109.wmf"/><Relationship Id="rId3" Type="http://schemas.openxmlformats.org/officeDocument/2006/relationships/notesSlide" Target="../notesSlides/notesSlide54.xml"/><Relationship Id="rId7" Type="http://schemas.openxmlformats.org/officeDocument/2006/relationships/oleObject" Target="../embeddings/oleObject24.bin"/><Relationship Id="rId12" Type="http://schemas.openxmlformats.org/officeDocument/2006/relationships/image" Target="../media/image111.wmf"/><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108.wmf"/><Relationship Id="rId11" Type="http://schemas.openxmlformats.org/officeDocument/2006/relationships/oleObject" Target="../embeddings/oleObject26.bin"/><Relationship Id="rId5" Type="http://schemas.openxmlformats.org/officeDocument/2006/relationships/oleObject" Target="../embeddings/oleObject23.bin"/><Relationship Id="rId10" Type="http://schemas.openxmlformats.org/officeDocument/2006/relationships/image" Target="../media/image110.wmf"/><Relationship Id="rId4" Type="http://schemas.openxmlformats.org/officeDocument/2006/relationships/image" Target="../media/image4.png"/><Relationship Id="rId9" Type="http://schemas.openxmlformats.org/officeDocument/2006/relationships/oleObject" Target="../embeddings/oleObject25.bin"/></Relationships>
</file>

<file path=ppt/slides/_rels/slide55.xml.rels><?xml version="1.0" encoding="UTF-8" standalone="yes"?>
<Relationships xmlns="http://schemas.openxmlformats.org/package/2006/relationships"><Relationship Id="rId8" Type="http://schemas.openxmlformats.org/officeDocument/2006/relationships/image" Target="../media/image113.wmf"/><Relationship Id="rId3" Type="http://schemas.openxmlformats.org/officeDocument/2006/relationships/notesSlide" Target="../notesSlides/notesSlide55.xml"/><Relationship Id="rId7" Type="http://schemas.openxmlformats.org/officeDocument/2006/relationships/oleObject" Target="../embeddings/oleObject28.bin"/><Relationship Id="rId12" Type="http://schemas.openxmlformats.org/officeDocument/2006/relationships/image" Target="../media/image115.wmf"/><Relationship Id="rId2" Type="http://schemas.openxmlformats.org/officeDocument/2006/relationships/slideLayout" Target="../slideLayouts/slideLayout12.xml"/><Relationship Id="rId1" Type="http://schemas.openxmlformats.org/officeDocument/2006/relationships/vmlDrawing" Target="../drawings/vmlDrawing12.vml"/><Relationship Id="rId6" Type="http://schemas.openxmlformats.org/officeDocument/2006/relationships/image" Target="../media/image112.wmf"/><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114.wmf"/><Relationship Id="rId4" Type="http://schemas.openxmlformats.org/officeDocument/2006/relationships/image" Target="../media/image4.png"/><Relationship Id="rId9" Type="http://schemas.openxmlformats.org/officeDocument/2006/relationships/oleObject" Target="../embeddings/oleObject29.bin"/></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76200" y="1524000"/>
            <a:ext cx="8991600" cy="3352800"/>
          </a:xfrm>
        </p:spPr>
        <p:txBody>
          <a:bodyPr>
            <a:normAutofit/>
          </a:bodyPr>
          <a:lstStyle/>
          <a:p>
            <a:r>
              <a:rPr lang="en-US" sz="2700" b="1" dirty="0" smtClean="0">
                <a:solidFill>
                  <a:schemeClr val="tx2"/>
                </a:solidFill>
                <a:latin typeface="Arial" pitchFamily="34" charset="0"/>
                <a:cs typeface="Arial" pitchFamily="34" charset="0"/>
              </a:rPr>
              <a:t>Modeling Shallow Pore Water Chemistry above Marine Gas Hydrate Systems</a:t>
            </a:r>
            <a:r>
              <a:rPr lang="en-US" sz="2700" b="1" dirty="0" smtClean="0">
                <a:latin typeface="Arial" pitchFamily="34" charset="0"/>
                <a:cs typeface="Arial" pitchFamily="34" charset="0"/>
              </a:rPr>
              <a:t/>
            </a:r>
            <a:br>
              <a:rPr lang="en-US" sz="2700" b="1" dirty="0" smtClean="0">
                <a:latin typeface="Arial" pitchFamily="34" charset="0"/>
                <a:cs typeface="Arial" pitchFamily="34" charset="0"/>
              </a:rPr>
            </a:br>
            <a:r>
              <a:rPr lang="en-US" sz="2500" b="1" dirty="0" smtClean="0">
                <a:latin typeface="Arial" pitchFamily="34" charset="0"/>
                <a:cs typeface="Arial" pitchFamily="34" charset="0"/>
              </a:rPr>
              <a:t/>
            </a:r>
            <a:br>
              <a:rPr lang="en-US" sz="2500" b="1" dirty="0" smtClean="0">
                <a:latin typeface="Arial" pitchFamily="34" charset="0"/>
                <a:cs typeface="Arial" pitchFamily="34" charset="0"/>
              </a:rPr>
            </a:br>
            <a:r>
              <a:rPr lang="en-US" sz="2300" b="1" dirty="0" smtClean="0">
                <a:latin typeface="Arial" pitchFamily="34" charset="0"/>
                <a:cs typeface="Arial" pitchFamily="34" charset="0"/>
              </a:rPr>
              <a:t>Sayantan Chatterjee</a:t>
            </a:r>
            <a:r>
              <a:rPr lang="en-US" sz="2300" dirty="0" smtClean="0">
                <a:latin typeface="Arial" pitchFamily="34" charset="0"/>
                <a:cs typeface="Arial" pitchFamily="34" charset="0"/>
              </a:rPr>
              <a:t>, Gerald Dickens, Gaurav Bhatnagar, Walter Chapman, Brandon Dugan, Glen Snyder, George Hirasaki </a:t>
            </a:r>
            <a:r>
              <a:rPr lang="en-US" sz="2500" dirty="0" smtClean="0">
                <a:latin typeface="Arial" pitchFamily="34" charset="0"/>
                <a:cs typeface="Arial" pitchFamily="34" charset="0"/>
              </a:rPr>
              <a:t/>
            </a:r>
            <a:br>
              <a:rPr lang="en-US" sz="2500" dirty="0" smtClean="0">
                <a:latin typeface="Arial" pitchFamily="34" charset="0"/>
                <a:cs typeface="Arial" pitchFamily="34" charset="0"/>
              </a:rPr>
            </a:br>
            <a:r>
              <a:rPr lang="en-US" sz="2500" b="1" dirty="0" smtClean="0">
                <a:latin typeface="Arial" pitchFamily="34" charset="0"/>
                <a:cs typeface="Arial" pitchFamily="34" charset="0"/>
              </a:rPr>
              <a:t/>
            </a:r>
            <a:br>
              <a:rPr lang="en-US" sz="2500" b="1" dirty="0" smtClean="0">
                <a:latin typeface="Arial" pitchFamily="34" charset="0"/>
                <a:cs typeface="Arial" pitchFamily="34" charset="0"/>
              </a:rPr>
            </a:br>
            <a:r>
              <a:rPr lang="en-US" sz="2000" dirty="0" smtClean="0">
                <a:latin typeface="Arial" pitchFamily="34" charset="0"/>
                <a:cs typeface="Arial" pitchFamily="34" charset="0"/>
              </a:rPr>
              <a:t>Rice University, Houston, Texas, USA</a:t>
            </a:r>
            <a:br>
              <a:rPr lang="en-US" sz="2000" dirty="0" smtClean="0">
                <a:latin typeface="Arial" pitchFamily="34" charset="0"/>
                <a:cs typeface="Arial" pitchFamily="34" charset="0"/>
              </a:rPr>
            </a:br>
            <a:r>
              <a:rPr lang="en-US" sz="2000" dirty="0" smtClean="0">
                <a:latin typeface="Arial" pitchFamily="34" charset="0"/>
                <a:cs typeface="Arial" pitchFamily="34" charset="0"/>
              </a:rPr>
              <a:t/>
            </a:r>
            <a:br>
              <a:rPr lang="en-US" sz="2000" dirty="0" smtClean="0">
                <a:latin typeface="Arial" pitchFamily="34" charset="0"/>
                <a:cs typeface="Arial" pitchFamily="34" charset="0"/>
              </a:rPr>
            </a:br>
            <a:r>
              <a:rPr lang="en-US" sz="2000" dirty="0" smtClean="0">
                <a:latin typeface="Arial" pitchFamily="34" charset="0"/>
                <a:cs typeface="Arial" pitchFamily="34" charset="0"/>
              </a:rPr>
              <a:t> April 23, 2012</a:t>
            </a:r>
          </a:p>
        </p:txBody>
      </p:sp>
      <p:pic>
        <p:nvPicPr>
          <p:cNvPr id="7171" name="Picture 5"/>
          <p:cNvPicPr>
            <a:picLocks noChangeAspect="1" noChangeArrowheads="1"/>
          </p:cNvPicPr>
          <p:nvPr/>
        </p:nvPicPr>
        <p:blipFill>
          <a:blip r:embed="rId3" cstate="print"/>
          <a:srcRect/>
          <a:stretch>
            <a:fillRect/>
          </a:stretch>
        </p:blipFill>
        <p:spPr bwMode="auto">
          <a:xfrm>
            <a:off x="533400" y="5181600"/>
            <a:ext cx="1229445" cy="1219200"/>
          </a:xfrm>
          <a:prstGeom prst="rect">
            <a:avLst/>
          </a:prstGeom>
          <a:noFill/>
          <a:ln w="9525">
            <a:noFill/>
            <a:miter lim="800000"/>
            <a:headEnd/>
            <a:tailEnd/>
          </a:ln>
        </p:spPr>
      </p:pic>
      <p:sp>
        <p:nvSpPr>
          <p:cNvPr id="7176" name="TextBox 6"/>
          <p:cNvSpPr txBox="1">
            <a:spLocks noChangeArrowheads="1"/>
          </p:cNvSpPr>
          <p:nvPr/>
        </p:nvSpPr>
        <p:spPr bwMode="auto">
          <a:xfrm>
            <a:off x="6096000" y="5553670"/>
            <a:ext cx="3044424" cy="923330"/>
          </a:xfrm>
          <a:prstGeom prst="rect">
            <a:avLst/>
          </a:prstGeom>
          <a:noFill/>
          <a:ln w="9525">
            <a:noFill/>
            <a:miter lim="800000"/>
            <a:headEnd/>
            <a:tailEnd/>
          </a:ln>
        </p:spPr>
        <p:txBody>
          <a:bodyPr wrap="none">
            <a:spAutoFit/>
          </a:bodyPr>
          <a:lstStyle/>
          <a:p>
            <a:pPr algn="ctr"/>
            <a:r>
              <a:rPr lang="en-US" b="1" dirty="0" smtClean="0">
                <a:solidFill>
                  <a:schemeClr val="tx2"/>
                </a:solidFill>
                <a:cs typeface="Arial" pitchFamily="34" charset="0"/>
              </a:rPr>
              <a:t>Rice University</a:t>
            </a:r>
          </a:p>
          <a:p>
            <a:pPr algn="ctr"/>
            <a:r>
              <a:rPr lang="en-US" b="1" dirty="0" smtClean="0">
                <a:solidFill>
                  <a:schemeClr val="tx2"/>
                </a:solidFill>
                <a:cs typeface="Arial" pitchFamily="34" charset="0"/>
              </a:rPr>
              <a:t>Consortium </a:t>
            </a:r>
            <a:r>
              <a:rPr lang="en-US" b="1" dirty="0">
                <a:solidFill>
                  <a:schemeClr val="tx2"/>
                </a:solidFill>
                <a:cs typeface="Arial" pitchFamily="34" charset="0"/>
              </a:rPr>
              <a:t>on Processes</a:t>
            </a:r>
          </a:p>
          <a:p>
            <a:pPr algn="ctr"/>
            <a:r>
              <a:rPr lang="en-US" b="1" dirty="0">
                <a:solidFill>
                  <a:schemeClr val="tx2"/>
                </a:solidFill>
                <a:cs typeface="Arial" pitchFamily="34" charset="0"/>
              </a:rPr>
              <a:t>in Porous Media</a:t>
            </a:r>
          </a:p>
        </p:txBody>
      </p:sp>
      <p:sp>
        <p:nvSpPr>
          <p:cNvPr id="7173" name="Rectangle 9"/>
          <p:cNvSpPr>
            <a:spLocks noChangeArrowheads="1"/>
          </p:cNvSpPr>
          <p:nvPr/>
        </p:nvSpPr>
        <p:spPr bwMode="auto">
          <a:xfrm>
            <a:off x="0" y="6411913"/>
            <a:ext cx="2492375" cy="369887"/>
          </a:xfrm>
          <a:prstGeom prst="rect">
            <a:avLst/>
          </a:prstGeom>
          <a:noFill/>
          <a:ln w="9525">
            <a:noFill/>
            <a:miter lim="800000"/>
            <a:headEnd/>
            <a:tailEnd/>
          </a:ln>
        </p:spPr>
        <p:txBody>
          <a:bodyPr wrap="none">
            <a:spAutoFit/>
          </a:bodyPr>
          <a:lstStyle/>
          <a:p>
            <a:r>
              <a:rPr lang="en-US" dirty="0"/>
              <a:t>DE-FC26-06NT 42960</a:t>
            </a:r>
          </a:p>
        </p:txBody>
      </p:sp>
      <p:pic>
        <p:nvPicPr>
          <p:cNvPr id="7174" name="Picture 9" descr="SCS Logo.jpg"/>
          <p:cNvPicPr>
            <a:picLocks noChangeAspect="1"/>
          </p:cNvPicPr>
          <p:nvPr/>
        </p:nvPicPr>
        <p:blipFill>
          <a:blip r:embed="rId4" cstate="print"/>
          <a:srcRect/>
          <a:stretch>
            <a:fillRect/>
          </a:stretch>
        </p:blipFill>
        <p:spPr bwMode="auto">
          <a:xfrm>
            <a:off x="3189287" y="5333385"/>
            <a:ext cx="2449513" cy="1219815"/>
          </a:xfrm>
          <a:prstGeom prst="rect">
            <a:avLst/>
          </a:prstGeom>
          <a:noFill/>
          <a:ln w="9525">
            <a:noFill/>
            <a:miter lim="800000"/>
            <a:headEnd/>
            <a:tailEnd/>
          </a:ln>
        </p:spPr>
      </p:pic>
      <p:pic>
        <p:nvPicPr>
          <p:cNvPr id="10" name="Picture 3" descr="BD10219_"/>
          <p:cNvPicPr>
            <a:picLocks noChangeArrowheads="1"/>
          </p:cNvPicPr>
          <p:nvPr/>
        </p:nvPicPr>
        <p:blipFill>
          <a:blip r:embed="rId5" cstate="print">
            <a:lum bright="40000" contrast="16000"/>
          </a:blip>
          <a:srcRect/>
          <a:stretch>
            <a:fillRect/>
          </a:stretch>
        </p:blipFill>
        <p:spPr bwMode="auto">
          <a:xfrm>
            <a:off x="0" y="5059362"/>
            <a:ext cx="9144000" cy="46038"/>
          </a:xfrm>
          <a:prstGeom prst="rect">
            <a:avLst/>
          </a:prstGeom>
          <a:solidFill>
            <a:schemeClr val="bg2">
              <a:alpha val="5882"/>
            </a:schemeClr>
          </a:solidFill>
          <a:ln w="9525">
            <a:noFill/>
            <a:miter lim="800000"/>
            <a:headEnd/>
            <a:tailEnd/>
          </a:ln>
        </p:spPr>
      </p:pic>
      <p:pic>
        <p:nvPicPr>
          <p:cNvPr id="11" name="Picture 1"/>
          <p:cNvPicPr>
            <a:picLocks noChangeAspect="1" noChangeArrowheads="1"/>
          </p:cNvPicPr>
          <p:nvPr/>
        </p:nvPicPr>
        <p:blipFill>
          <a:blip r:embed="rId6" cstate="print"/>
          <a:srcRect/>
          <a:stretch>
            <a:fillRect/>
          </a:stretch>
        </p:blipFill>
        <p:spPr bwMode="auto">
          <a:xfrm>
            <a:off x="0" y="326282"/>
            <a:ext cx="2213090" cy="892918"/>
          </a:xfrm>
          <a:prstGeom prst="rect">
            <a:avLst/>
          </a:prstGeom>
          <a:noFill/>
          <a:ln w="9525">
            <a:noFill/>
            <a:miter lim="800000"/>
            <a:headEnd/>
            <a:tailEnd/>
          </a:ln>
        </p:spPr>
      </p:pic>
      <p:pic>
        <p:nvPicPr>
          <p:cNvPr id="13" name="Picture 1"/>
          <p:cNvPicPr>
            <a:picLocks noChangeAspect="1" noChangeArrowheads="1"/>
          </p:cNvPicPr>
          <p:nvPr/>
        </p:nvPicPr>
        <p:blipFill>
          <a:blip r:embed="rId7" cstate="print"/>
          <a:srcRect/>
          <a:stretch>
            <a:fillRect/>
          </a:stretch>
        </p:blipFill>
        <p:spPr bwMode="auto">
          <a:xfrm>
            <a:off x="7543800" y="0"/>
            <a:ext cx="1600200"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6065" name="Picture 1"/>
          <p:cNvPicPr>
            <a:picLocks noChangeAspect="1" noChangeArrowheads="1"/>
          </p:cNvPicPr>
          <p:nvPr/>
        </p:nvPicPr>
        <p:blipFill>
          <a:blip r:embed="rId3" cstate="print"/>
          <a:srcRect/>
          <a:stretch>
            <a:fillRect/>
          </a:stretch>
        </p:blipFill>
        <p:spPr bwMode="auto">
          <a:xfrm>
            <a:off x="498319" y="685801"/>
            <a:ext cx="8150381" cy="6172200"/>
          </a:xfrm>
          <a:prstGeom prst="rect">
            <a:avLst/>
          </a:prstGeom>
          <a:noFill/>
          <a:ln w="9525">
            <a:noFill/>
            <a:miter lim="800000"/>
            <a:headEnd/>
            <a:tailEnd/>
          </a:ln>
        </p:spPr>
      </p:pic>
      <p:sp>
        <p:nvSpPr>
          <p:cNvPr id="22530" name="Rectangle 4"/>
          <p:cNvSpPr>
            <a:spLocks noGrp="1" noChangeArrowheads="1"/>
          </p:cNvSpPr>
          <p:nvPr>
            <p:ph type="title"/>
          </p:nvPr>
        </p:nvSpPr>
        <p:spPr>
          <a:xfrm>
            <a:off x="0" y="0"/>
            <a:ext cx="9144000" cy="609600"/>
          </a:xfrm>
        </p:spPr>
        <p:txBody>
          <a:bodyPr/>
          <a:lstStyle/>
          <a:p>
            <a:r>
              <a:rPr lang="en-US" sz="3000" b="1" dirty="0" smtClean="0">
                <a:solidFill>
                  <a:schemeClr val="tx2"/>
                </a:solidFill>
                <a:latin typeface="Arial" pitchFamily="34" charset="0"/>
                <a:cs typeface="Arial" pitchFamily="34" charset="0"/>
              </a:rPr>
              <a:t>Modeling pore water chemistry at 3 sites</a:t>
            </a:r>
          </a:p>
        </p:txBody>
      </p:sp>
      <p:sp>
        <p:nvSpPr>
          <p:cNvPr id="2253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pic>
        <p:nvPicPr>
          <p:cNvPr id="10" name="Picture 3" descr="BD10219_"/>
          <p:cNvPicPr>
            <a:picLocks noChangeArrowheads="1"/>
          </p:cNvPicPr>
          <p:nvPr/>
        </p:nvPicPr>
        <p:blipFill>
          <a:blip r:embed="rId4"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pic>
        <p:nvPicPr>
          <p:cNvPr id="313345" name="Picture 1"/>
          <p:cNvPicPr>
            <a:picLocks noChangeAspect="1" noChangeArrowheads="1"/>
          </p:cNvPicPr>
          <p:nvPr/>
        </p:nvPicPr>
        <p:blipFill>
          <a:blip r:embed="rId5" cstate="print"/>
          <a:srcRect t="37717" r="96512" b="40173"/>
          <a:stretch>
            <a:fillRect/>
          </a:stretch>
        </p:blipFill>
        <p:spPr bwMode="auto">
          <a:xfrm>
            <a:off x="171450" y="2895600"/>
            <a:ext cx="285750" cy="1295400"/>
          </a:xfrm>
          <a:prstGeom prst="rect">
            <a:avLst/>
          </a:prstGeom>
          <a:noFill/>
          <a:ln w="9525">
            <a:noFill/>
            <a:miter lim="800000"/>
            <a:headEnd/>
            <a:tailEnd/>
          </a:ln>
        </p:spPr>
      </p:pic>
      <p:sp>
        <p:nvSpPr>
          <p:cNvPr id="11" name="Rectangle 10"/>
          <p:cNvSpPr/>
          <p:nvPr/>
        </p:nvSpPr>
        <p:spPr>
          <a:xfrm>
            <a:off x="5125784" y="6519446"/>
            <a:ext cx="4018216" cy="338554"/>
          </a:xfrm>
          <a:prstGeom prst="rect">
            <a:avLst/>
          </a:prstGeom>
        </p:spPr>
        <p:txBody>
          <a:bodyPr wrap="none">
            <a:spAutoFit/>
          </a:bodyPr>
          <a:lstStyle/>
          <a:p>
            <a:r>
              <a:rPr lang="en-US" sz="1600" i="1" dirty="0" smtClean="0"/>
              <a:t>Chatterjee et al.</a:t>
            </a:r>
            <a:r>
              <a:rPr lang="en-US" sz="1600" dirty="0" smtClean="0"/>
              <a:t>, </a:t>
            </a:r>
            <a:r>
              <a:rPr lang="en-US" sz="1600" i="1" dirty="0" smtClean="0"/>
              <a:t>J. Geophys. Res., </a:t>
            </a:r>
            <a:r>
              <a:rPr lang="en-US" sz="1600" dirty="0" smtClean="0"/>
              <a:t>(2011)</a:t>
            </a:r>
            <a:endParaRPr 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0" y="0"/>
            <a:ext cx="9144000" cy="609600"/>
          </a:xfrm>
        </p:spPr>
        <p:txBody>
          <a:bodyPr/>
          <a:lstStyle/>
          <a:p>
            <a:r>
              <a:rPr lang="en-US" sz="2400" b="1" dirty="0" smtClean="0">
                <a:solidFill>
                  <a:schemeClr val="tx2"/>
                </a:solidFill>
                <a:latin typeface="Arial" pitchFamily="34" charset="0"/>
                <a:cs typeface="Arial" pitchFamily="34" charset="0"/>
              </a:rPr>
              <a:t>Flux balance across the SMT using steady-state simulations</a:t>
            </a:r>
          </a:p>
        </p:txBody>
      </p:sp>
      <p:sp>
        <p:nvSpPr>
          <p:cNvPr id="2253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pic>
        <p:nvPicPr>
          <p:cNvPr id="10" name="Picture 3" descr="BD10219_"/>
          <p:cNvPicPr>
            <a:picLocks noChangeArrowheads="1"/>
          </p:cNvPicPr>
          <p:nvPr/>
        </p:nvPicPr>
        <p:blipFill>
          <a:blip r:embed="rId4"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16" name="Rectangle 15"/>
          <p:cNvSpPr/>
          <p:nvPr/>
        </p:nvSpPr>
        <p:spPr>
          <a:xfrm>
            <a:off x="0" y="6519446"/>
            <a:ext cx="7753213" cy="338554"/>
          </a:xfrm>
          <a:prstGeom prst="rect">
            <a:avLst/>
          </a:prstGeom>
        </p:spPr>
        <p:txBody>
          <a:bodyPr wrap="none">
            <a:spAutoFit/>
          </a:bodyPr>
          <a:lstStyle/>
          <a:p>
            <a:r>
              <a:rPr lang="en-US" sz="1600" i="1" dirty="0" smtClean="0"/>
              <a:t>Chatterjee et al.</a:t>
            </a:r>
            <a:r>
              <a:rPr lang="en-US" sz="1600" dirty="0" smtClean="0"/>
              <a:t>, </a:t>
            </a:r>
            <a:r>
              <a:rPr lang="en-US" sz="1600" i="1" dirty="0" smtClean="0"/>
              <a:t>J. Geophys. Res., </a:t>
            </a:r>
            <a:r>
              <a:rPr lang="en-US" sz="1600" dirty="0" smtClean="0"/>
              <a:t>(2011); </a:t>
            </a:r>
            <a:r>
              <a:rPr lang="en-US" sz="1600" i="1" dirty="0" smtClean="0"/>
              <a:t>Chatterjee et al.</a:t>
            </a:r>
            <a:r>
              <a:rPr lang="en-US" sz="1600" dirty="0" smtClean="0"/>
              <a:t>, (2012) </a:t>
            </a:r>
            <a:r>
              <a:rPr lang="en-US" sz="1600" i="1" dirty="0" smtClean="0"/>
              <a:t>to be submitted</a:t>
            </a:r>
            <a:endParaRPr lang="en-US" sz="1600" dirty="0"/>
          </a:p>
        </p:txBody>
      </p:sp>
      <p:graphicFrame>
        <p:nvGraphicFramePr>
          <p:cNvPr id="851969" name="Object 1"/>
          <p:cNvGraphicFramePr>
            <a:graphicFrameLocks noChangeAspect="1"/>
          </p:cNvGraphicFramePr>
          <p:nvPr/>
        </p:nvGraphicFramePr>
        <p:xfrm>
          <a:off x="8104187" y="2793920"/>
          <a:ext cx="811213" cy="566738"/>
        </p:xfrm>
        <a:graphic>
          <a:graphicData uri="http://schemas.openxmlformats.org/presentationml/2006/ole">
            <mc:AlternateContent xmlns:mc="http://schemas.openxmlformats.org/markup-compatibility/2006">
              <mc:Choice xmlns:v="urn:schemas-microsoft-com:vml" Requires="v">
                <p:oleObj spid="_x0000_s851972" name="Equation" r:id="rId5" imgW="558892" imgH="393539" progId="Equation.DSMT4">
                  <p:embed/>
                </p:oleObj>
              </mc:Choice>
              <mc:Fallback>
                <p:oleObj name="Equation" r:id="rId5" imgW="558892" imgH="393539"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04187" y="2793920"/>
                        <a:ext cx="811213" cy="566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6553200" y="2455783"/>
            <a:ext cx="1999265" cy="1354217"/>
          </a:xfrm>
          <a:prstGeom prst="rect">
            <a:avLst/>
          </a:prstGeom>
          <a:noFill/>
        </p:spPr>
        <p:txBody>
          <a:bodyPr wrap="square" rtlCol="0">
            <a:spAutoFit/>
          </a:bodyPr>
          <a:lstStyle/>
          <a:p>
            <a:r>
              <a:rPr lang="en-US" dirty="0" smtClean="0">
                <a:solidFill>
                  <a:srgbClr val="2D0BFB"/>
                </a:solidFill>
              </a:rPr>
              <a:t>At the SMT:</a:t>
            </a:r>
          </a:p>
          <a:p>
            <a:endParaRPr lang="en-US" sz="1000" dirty="0" smtClean="0"/>
          </a:p>
          <a:p>
            <a:r>
              <a:rPr lang="en-US" dirty="0" smtClean="0"/>
              <a:t>Diffusive flux</a:t>
            </a:r>
          </a:p>
          <a:p>
            <a:endParaRPr lang="en-US" dirty="0" smtClean="0"/>
          </a:p>
          <a:p>
            <a:r>
              <a:rPr lang="en-US" dirty="0" smtClean="0"/>
              <a:t>Advective flux = 0</a:t>
            </a:r>
            <a:endParaRPr lang="en-US" dirty="0"/>
          </a:p>
        </p:txBody>
      </p:sp>
      <p:pic>
        <p:nvPicPr>
          <p:cNvPr id="851970" name="Picture 2"/>
          <p:cNvPicPr>
            <a:picLocks noChangeAspect="1" noChangeArrowheads="1"/>
          </p:cNvPicPr>
          <p:nvPr/>
        </p:nvPicPr>
        <p:blipFill>
          <a:blip r:embed="rId7" cstate="print"/>
          <a:srcRect/>
          <a:stretch>
            <a:fillRect/>
          </a:stretch>
        </p:blipFill>
        <p:spPr bwMode="auto">
          <a:xfrm>
            <a:off x="0" y="1295400"/>
            <a:ext cx="6400800" cy="358956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519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347" name="Picture 3"/>
          <p:cNvPicPr>
            <a:picLocks noChangeAspect="1" noChangeArrowheads="1"/>
          </p:cNvPicPr>
          <p:nvPr/>
        </p:nvPicPr>
        <p:blipFill>
          <a:blip r:embed="rId4" cstate="print"/>
          <a:srcRect/>
          <a:stretch>
            <a:fillRect/>
          </a:stretch>
        </p:blipFill>
        <p:spPr bwMode="auto">
          <a:xfrm>
            <a:off x="723900" y="714374"/>
            <a:ext cx="7596910" cy="5686426"/>
          </a:xfrm>
          <a:prstGeom prst="rect">
            <a:avLst/>
          </a:prstGeom>
          <a:noFill/>
          <a:ln w="9525">
            <a:noFill/>
            <a:miter lim="800000"/>
            <a:headEnd/>
            <a:tailEnd/>
          </a:ln>
        </p:spPr>
      </p:pic>
      <p:sp>
        <p:nvSpPr>
          <p:cNvPr id="22530" name="Rectangle 4"/>
          <p:cNvSpPr>
            <a:spLocks noGrp="1" noChangeArrowheads="1"/>
          </p:cNvSpPr>
          <p:nvPr>
            <p:ph type="title"/>
          </p:nvPr>
        </p:nvSpPr>
        <p:spPr>
          <a:xfrm>
            <a:off x="0" y="0"/>
            <a:ext cx="9144000" cy="609600"/>
          </a:xfrm>
        </p:spPr>
        <p:txBody>
          <a:bodyPr/>
          <a:lstStyle/>
          <a:p>
            <a:r>
              <a:rPr lang="en-US" sz="2200" b="1" dirty="0" smtClean="0">
                <a:solidFill>
                  <a:schemeClr val="tx2"/>
                </a:solidFill>
                <a:latin typeface="Arial" pitchFamily="34" charset="0"/>
                <a:cs typeface="Arial" pitchFamily="34" charset="0"/>
              </a:rPr>
              <a:t>A 1:1 flux balance across SMT implies dominant AOM at the SMT</a:t>
            </a:r>
          </a:p>
        </p:txBody>
      </p:sp>
      <p:sp>
        <p:nvSpPr>
          <p:cNvPr id="2253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pic>
        <p:nvPicPr>
          <p:cNvPr id="10" name="Picture 3" descr="BD10219_"/>
          <p:cNvPicPr>
            <a:picLocks noChangeArrowheads="1"/>
          </p:cNvPicPr>
          <p:nvPr/>
        </p:nvPicPr>
        <p:blipFill>
          <a:blip r:embed="rId5"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16" name="Rectangle 15"/>
          <p:cNvSpPr/>
          <p:nvPr/>
        </p:nvSpPr>
        <p:spPr>
          <a:xfrm>
            <a:off x="0" y="6519446"/>
            <a:ext cx="7753213" cy="338554"/>
          </a:xfrm>
          <a:prstGeom prst="rect">
            <a:avLst/>
          </a:prstGeom>
        </p:spPr>
        <p:txBody>
          <a:bodyPr wrap="none">
            <a:spAutoFit/>
          </a:bodyPr>
          <a:lstStyle/>
          <a:p>
            <a:r>
              <a:rPr lang="en-US" sz="1600" i="1" dirty="0" smtClean="0"/>
              <a:t>Chatterjee et al.</a:t>
            </a:r>
            <a:r>
              <a:rPr lang="en-US" sz="1600" dirty="0" smtClean="0"/>
              <a:t>, </a:t>
            </a:r>
            <a:r>
              <a:rPr lang="en-US" sz="1600" i="1" dirty="0" smtClean="0"/>
              <a:t>J. Geophys. Res., </a:t>
            </a:r>
            <a:r>
              <a:rPr lang="en-US" sz="1600" dirty="0" smtClean="0"/>
              <a:t>(2011); </a:t>
            </a:r>
            <a:r>
              <a:rPr lang="en-US" sz="1600" i="1" dirty="0" smtClean="0"/>
              <a:t>Chatterjee et al.</a:t>
            </a:r>
            <a:r>
              <a:rPr lang="en-US" sz="1600" dirty="0" smtClean="0"/>
              <a:t>, (2012) </a:t>
            </a:r>
            <a:r>
              <a:rPr lang="en-US" sz="1600" i="1" dirty="0" smtClean="0"/>
              <a:t>to be submitted</a:t>
            </a:r>
            <a:endParaRPr lang="en-US" sz="1600" dirty="0"/>
          </a:p>
        </p:txBody>
      </p:sp>
      <p:graphicFrame>
        <p:nvGraphicFramePr>
          <p:cNvPr id="926721" name="Object 3"/>
          <p:cNvGraphicFramePr>
            <a:graphicFrameLocks noChangeAspect="1"/>
          </p:cNvGraphicFramePr>
          <p:nvPr/>
        </p:nvGraphicFramePr>
        <p:xfrm>
          <a:off x="4038600" y="5105400"/>
          <a:ext cx="3848100" cy="381000"/>
        </p:xfrm>
        <a:graphic>
          <a:graphicData uri="http://schemas.openxmlformats.org/presentationml/2006/ole">
            <mc:AlternateContent xmlns:mc="http://schemas.openxmlformats.org/markup-compatibility/2006">
              <mc:Choice xmlns:v="urn:schemas-microsoft-com:vml" Requires="v">
                <p:oleObj spid="_x0000_s926724" name="Equation" r:id="rId6" imgW="2551942" imgH="241415" progId="Equation.DSMT4">
                  <p:embed/>
                </p:oleObj>
              </mc:Choice>
              <mc:Fallback>
                <p:oleObj name="Equation" r:id="rId6" imgW="2551942" imgH="241415" progId="Equation.DSMT4">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5105400"/>
                        <a:ext cx="3848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9" name="Rectangle 6"/>
          <p:cNvSpPr>
            <a:spLocks noChangeArrowheads="1"/>
          </p:cNvSpPr>
          <p:nvPr/>
        </p:nvSpPr>
        <p:spPr bwMode="auto">
          <a:xfrm>
            <a:off x="4391025" y="6038850"/>
            <a:ext cx="561975" cy="369332"/>
          </a:xfrm>
          <a:prstGeom prst="rect">
            <a:avLst/>
          </a:prstGeom>
          <a:solidFill>
            <a:schemeClr val="bg1"/>
          </a:solidFill>
          <a:ln w="9525">
            <a:noFill/>
            <a:miter lim="800000"/>
            <a:headEnd/>
            <a:tailEnd/>
          </a:ln>
        </p:spPr>
        <p:txBody>
          <a:bodyPr wrap="square">
            <a:spAutoFit/>
          </a:bodyPr>
          <a:lstStyle/>
          <a:p>
            <a:r>
              <a:rPr lang="en-US" dirty="0" smtClean="0">
                <a:solidFill>
                  <a:srgbClr val="FF0000"/>
                </a:solidFill>
                <a:cs typeface="Arial" pitchFamily="34" charset="0"/>
              </a:rPr>
              <a:t>flux</a:t>
            </a:r>
            <a:endParaRPr lang="en-US" baseline="30000" dirty="0">
              <a:solidFill>
                <a:srgbClr val="FF0000"/>
              </a:solidFill>
              <a:cs typeface="Arial" pitchFamily="34" charset="0"/>
            </a:endParaRPr>
          </a:p>
        </p:txBody>
      </p:sp>
      <p:sp>
        <p:nvSpPr>
          <p:cNvPr id="11" name="Rectangle 10"/>
          <p:cNvSpPr/>
          <p:nvPr/>
        </p:nvSpPr>
        <p:spPr>
          <a:xfrm>
            <a:off x="742950" y="2914650"/>
            <a:ext cx="381000" cy="438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6"/>
          <p:cNvSpPr>
            <a:spLocks noChangeArrowheads="1"/>
          </p:cNvSpPr>
          <p:nvPr/>
        </p:nvSpPr>
        <p:spPr bwMode="auto">
          <a:xfrm rot="-5400000">
            <a:off x="646222" y="2916129"/>
            <a:ext cx="543739" cy="369332"/>
          </a:xfrm>
          <a:prstGeom prst="rect">
            <a:avLst/>
          </a:prstGeom>
          <a:noFill/>
          <a:ln w="9525">
            <a:noFill/>
            <a:miter lim="800000"/>
            <a:headEnd/>
            <a:tailEnd/>
          </a:ln>
        </p:spPr>
        <p:txBody>
          <a:bodyPr wrap="none">
            <a:spAutoFit/>
          </a:bodyPr>
          <a:lstStyle/>
          <a:p>
            <a:r>
              <a:rPr lang="en-US" dirty="0" smtClean="0">
                <a:solidFill>
                  <a:srgbClr val="FF0000"/>
                </a:solidFill>
              </a:rPr>
              <a:t>flux</a:t>
            </a:r>
            <a:endParaRPr lang="en-US" baseline="30000" dirty="0">
              <a:solidFill>
                <a:srgbClr val="FF0000"/>
              </a:solidFill>
            </a:endParaRPr>
          </a:p>
        </p:txBody>
      </p:sp>
      <p:sp>
        <p:nvSpPr>
          <p:cNvPr id="12" name="TextBox 11"/>
          <p:cNvSpPr txBox="1">
            <a:spLocks noChangeArrowheads="1"/>
          </p:cNvSpPr>
          <p:nvPr/>
        </p:nvSpPr>
        <p:spPr bwMode="auto">
          <a:xfrm>
            <a:off x="3703125" y="4724400"/>
            <a:ext cx="4738688" cy="369332"/>
          </a:xfrm>
          <a:prstGeom prst="rect">
            <a:avLst/>
          </a:prstGeom>
          <a:noFill/>
          <a:ln w="9525">
            <a:noFill/>
            <a:miter lim="800000"/>
            <a:headEnd/>
            <a:tailEnd/>
          </a:ln>
        </p:spPr>
        <p:txBody>
          <a:bodyPr wrap="square">
            <a:spAutoFit/>
          </a:bodyPr>
          <a:lstStyle/>
          <a:p>
            <a:pPr marL="0" lvl="1"/>
            <a:r>
              <a:rPr lang="en-US" b="1" dirty="0" smtClean="0">
                <a:solidFill>
                  <a:srgbClr val="2D0BFB"/>
                </a:solidFill>
              </a:rPr>
              <a:t>Anaerobic Oxidation of Methane (AOM)</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67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p:cNvPicPr>
            <a:picLocks noChangeAspect="1" noChangeArrowheads="1"/>
          </p:cNvPicPr>
          <p:nvPr/>
        </p:nvPicPr>
        <p:blipFill>
          <a:blip r:embed="rId3" cstate="print"/>
          <a:srcRect t="5589" r="31644" b="67448"/>
          <a:stretch>
            <a:fillRect/>
          </a:stretch>
        </p:blipFill>
        <p:spPr bwMode="auto">
          <a:xfrm>
            <a:off x="152400" y="695325"/>
            <a:ext cx="4572000" cy="1600200"/>
          </a:xfrm>
          <a:prstGeom prst="rect">
            <a:avLst/>
          </a:prstGeom>
          <a:noFill/>
          <a:ln w="9525">
            <a:noFill/>
            <a:miter lim="800000"/>
            <a:headEnd/>
            <a:tailEnd/>
          </a:ln>
        </p:spPr>
      </p:pic>
      <p:pic>
        <p:nvPicPr>
          <p:cNvPr id="9218" name="Picture 3" descr="BD10219_"/>
          <p:cNvPicPr>
            <a:picLocks noChangeArrowheads="1"/>
          </p:cNvPicPr>
          <p:nvPr/>
        </p:nvPicPr>
        <p:blipFill>
          <a:blip r:embed="rId4"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9220" name="TextBox 113"/>
          <p:cNvSpPr txBox="1">
            <a:spLocks noChangeArrowheads="1"/>
          </p:cNvSpPr>
          <p:nvPr/>
        </p:nvSpPr>
        <p:spPr bwMode="auto">
          <a:xfrm>
            <a:off x="762000" y="3276600"/>
            <a:ext cx="3571875" cy="338138"/>
          </a:xfrm>
          <a:prstGeom prst="rect">
            <a:avLst/>
          </a:prstGeom>
          <a:noFill/>
          <a:ln w="9525">
            <a:noFill/>
            <a:miter lim="800000"/>
            <a:headEnd/>
            <a:tailEnd/>
          </a:ln>
        </p:spPr>
        <p:txBody>
          <a:bodyPr>
            <a:spAutoFit/>
          </a:bodyPr>
          <a:lstStyle/>
          <a:p>
            <a:r>
              <a:rPr lang="en-US" sz="1600" i="1" dirty="0"/>
              <a:t>Paull et al., Geo-Mar. Lett., </a:t>
            </a:r>
            <a:r>
              <a:rPr lang="en-US" sz="1600" dirty="0"/>
              <a:t>(2005)</a:t>
            </a:r>
          </a:p>
        </p:txBody>
      </p:sp>
      <p:sp>
        <p:nvSpPr>
          <p:cNvPr id="9221" name="Rectangle 4"/>
          <p:cNvSpPr txBox="1">
            <a:spLocks noChangeArrowheads="1"/>
          </p:cNvSpPr>
          <p:nvPr/>
        </p:nvSpPr>
        <p:spPr bwMode="auto">
          <a:xfrm>
            <a:off x="0" y="0"/>
            <a:ext cx="9144000" cy="685800"/>
          </a:xfrm>
          <a:prstGeom prst="rect">
            <a:avLst/>
          </a:prstGeom>
          <a:noFill/>
          <a:ln w="9525">
            <a:noFill/>
            <a:miter lim="800000"/>
            <a:headEnd/>
            <a:tailEnd/>
          </a:ln>
        </p:spPr>
        <p:txBody>
          <a:bodyPr anchor="ctr"/>
          <a:lstStyle/>
          <a:p>
            <a:pPr algn="ctr"/>
            <a:r>
              <a:rPr lang="en-US" sz="3200" b="1" dirty="0">
                <a:solidFill>
                  <a:schemeClr val="tx2"/>
                </a:solidFill>
                <a:cs typeface="Arial" charset="0"/>
              </a:rPr>
              <a:t>SMT depth: A useful proxy</a:t>
            </a:r>
          </a:p>
        </p:txBody>
      </p:sp>
      <p:sp>
        <p:nvSpPr>
          <p:cNvPr id="7" name="Slide Number Placeholder 6"/>
          <p:cNvSpPr>
            <a:spLocks noGrp="1"/>
          </p:cNvSpPr>
          <p:nvPr>
            <p:ph type="sldNum" sz="quarter" idx="12"/>
          </p:nvPr>
        </p:nvSpPr>
        <p:spPr/>
        <p:txBody>
          <a:bodyPr/>
          <a:lstStyle/>
          <a:p>
            <a:pPr>
              <a:defRPr/>
            </a:pPr>
            <a:fld id="{322AB53A-80D5-4275-B3D0-F07E5A5A3214}" type="slidenum">
              <a:rPr lang="en-US" smtClean="0"/>
              <a:pPr>
                <a:defRPr/>
              </a:pPr>
              <a:t>13</a:t>
            </a:fld>
            <a:endParaRPr lang="en-US" dirty="0"/>
          </a:p>
        </p:txBody>
      </p:sp>
      <p:sp>
        <p:nvSpPr>
          <p:cNvPr id="9" name="Rectangle 8"/>
          <p:cNvSpPr/>
          <p:nvPr/>
        </p:nvSpPr>
        <p:spPr>
          <a:xfrm>
            <a:off x="1828800" y="676275"/>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9224" name="Picture 2"/>
          <p:cNvPicPr>
            <a:picLocks noChangeAspect="1" noChangeArrowheads="1"/>
          </p:cNvPicPr>
          <p:nvPr/>
        </p:nvPicPr>
        <p:blipFill>
          <a:blip r:embed="rId3" cstate="print"/>
          <a:srcRect l="68356" t="31267" r="23756" b="64880"/>
          <a:stretch>
            <a:fillRect/>
          </a:stretch>
        </p:blipFill>
        <p:spPr bwMode="auto">
          <a:xfrm>
            <a:off x="2819400" y="2400300"/>
            <a:ext cx="685800" cy="228600"/>
          </a:xfrm>
          <a:prstGeom prst="rect">
            <a:avLst/>
          </a:prstGeom>
          <a:noFill/>
          <a:ln w="9525">
            <a:noFill/>
            <a:miter lim="800000"/>
            <a:headEnd/>
            <a:tailEnd/>
          </a:ln>
        </p:spPr>
      </p:pic>
      <p:sp>
        <p:nvSpPr>
          <p:cNvPr id="14" name="Rectangle 13"/>
          <p:cNvSpPr/>
          <p:nvPr/>
        </p:nvSpPr>
        <p:spPr>
          <a:xfrm>
            <a:off x="304800" y="2828925"/>
            <a:ext cx="381000" cy="152400"/>
          </a:xfrm>
          <a:prstGeom prst="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ectangle 14"/>
          <p:cNvSpPr/>
          <p:nvPr/>
        </p:nvSpPr>
        <p:spPr>
          <a:xfrm>
            <a:off x="2438400" y="2828925"/>
            <a:ext cx="381000" cy="152400"/>
          </a:xfrm>
          <a:prstGeom prst="rect">
            <a:avLst/>
          </a:prstGeom>
          <a:solidFill>
            <a:srgbClr val="71360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227" name="TextBox 15"/>
          <p:cNvSpPr txBox="1">
            <a:spLocks noChangeArrowheads="1"/>
          </p:cNvSpPr>
          <p:nvPr/>
        </p:nvSpPr>
        <p:spPr bwMode="auto">
          <a:xfrm>
            <a:off x="674688" y="2671763"/>
            <a:ext cx="1458912" cy="461962"/>
          </a:xfrm>
          <a:prstGeom prst="rect">
            <a:avLst/>
          </a:prstGeom>
          <a:noFill/>
          <a:ln w="9525">
            <a:noFill/>
            <a:miter lim="800000"/>
            <a:headEnd/>
            <a:tailEnd/>
          </a:ln>
        </p:spPr>
        <p:txBody>
          <a:bodyPr wrap="none">
            <a:spAutoFit/>
          </a:bodyPr>
          <a:lstStyle/>
          <a:p>
            <a:pPr algn="ctr"/>
            <a:r>
              <a:rPr lang="en-US" sz="1200" b="1" dirty="0"/>
              <a:t>Gas hydrate </a:t>
            </a:r>
          </a:p>
          <a:p>
            <a:pPr algn="ctr"/>
            <a:r>
              <a:rPr lang="en-US" sz="1200" b="1" dirty="0"/>
              <a:t>bearing sediment</a:t>
            </a:r>
          </a:p>
        </p:txBody>
      </p:sp>
      <p:sp>
        <p:nvSpPr>
          <p:cNvPr id="9228" name="TextBox 16"/>
          <p:cNvSpPr txBox="1">
            <a:spLocks noChangeArrowheads="1"/>
          </p:cNvSpPr>
          <p:nvPr/>
        </p:nvSpPr>
        <p:spPr bwMode="auto">
          <a:xfrm>
            <a:off x="2797175" y="2667000"/>
            <a:ext cx="1182688" cy="461963"/>
          </a:xfrm>
          <a:prstGeom prst="rect">
            <a:avLst/>
          </a:prstGeom>
          <a:noFill/>
          <a:ln w="9525">
            <a:noFill/>
            <a:miter lim="800000"/>
            <a:headEnd/>
            <a:tailEnd/>
          </a:ln>
        </p:spPr>
        <p:txBody>
          <a:bodyPr wrap="none">
            <a:spAutoFit/>
          </a:bodyPr>
          <a:lstStyle/>
          <a:p>
            <a:pPr algn="ctr"/>
            <a:r>
              <a:rPr lang="en-US" sz="1200" b="1" dirty="0"/>
              <a:t>Gas hydrate </a:t>
            </a:r>
          </a:p>
          <a:p>
            <a:pPr algn="ctr"/>
            <a:r>
              <a:rPr lang="en-US" sz="1200" b="1" dirty="0"/>
              <a:t>free sediment</a:t>
            </a:r>
          </a:p>
        </p:txBody>
      </p:sp>
      <p:sp>
        <p:nvSpPr>
          <p:cNvPr id="18" name="Rectangle 17"/>
          <p:cNvSpPr/>
          <p:nvPr/>
        </p:nvSpPr>
        <p:spPr>
          <a:xfrm>
            <a:off x="0" y="762000"/>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20" name="Straight Connector 19"/>
          <p:cNvCxnSpPr/>
          <p:nvPr/>
        </p:nvCxnSpPr>
        <p:spPr>
          <a:xfrm>
            <a:off x="304800" y="2505075"/>
            <a:ext cx="457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52600" y="2505075"/>
            <a:ext cx="4572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9232" name="TextBox 21"/>
          <p:cNvSpPr txBox="1">
            <a:spLocks noChangeArrowheads="1"/>
          </p:cNvSpPr>
          <p:nvPr/>
        </p:nvSpPr>
        <p:spPr bwMode="auto">
          <a:xfrm>
            <a:off x="762000" y="2362200"/>
            <a:ext cx="862013" cy="276225"/>
          </a:xfrm>
          <a:prstGeom prst="rect">
            <a:avLst/>
          </a:prstGeom>
          <a:noFill/>
          <a:ln w="9525">
            <a:noFill/>
            <a:miter lim="800000"/>
            <a:headEnd/>
            <a:tailEnd/>
          </a:ln>
        </p:spPr>
        <p:txBody>
          <a:bodyPr wrap="none">
            <a:spAutoFit/>
          </a:bodyPr>
          <a:lstStyle/>
          <a:p>
            <a:r>
              <a:rPr lang="en-US" sz="1200" b="1" dirty="0"/>
              <a:t>Fault line</a:t>
            </a:r>
          </a:p>
        </p:txBody>
      </p:sp>
      <p:sp>
        <p:nvSpPr>
          <p:cNvPr id="9233" name="TextBox 22"/>
          <p:cNvSpPr txBox="1">
            <a:spLocks noChangeArrowheads="1"/>
          </p:cNvSpPr>
          <p:nvPr/>
        </p:nvSpPr>
        <p:spPr bwMode="auto">
          <a:xfrm>
            <a:off x="2209800" y="2362200"/>
            <a:ext cx="509588" cy="276225"/>
          </a:xfrm>
          <a:prstGeom prst="rect">
            <a:avLst/>
          </a:prstGeom>
          <a:noFill/>
          <a:ln w="9525">
            <a:noFill/>
            <a:miter lim="800000"/>
            <a:headEnd/>
            <a:tailEnd/>
          </a:ln>
        </p:spPr>
        <p:txBody>
          <a:bodyPr wrap="none">
            <a:spAutoFit/>
          </a:bodyPr>
          <a:lstStyle/>
          <a:p>
            <a:r>
              <a:rPr lang="en-US" sz="1200" b="1" dirty="0"/>
              <a:t>SMT</a:t>
            </a:r>
          </a:p>
        </p:txBody>
      </p:sp>
      <p:sp>
        <p:nvSpPr>
          <p:cNvPr id="9234" name="TextBox 23"/>
          <p:cNvSpPr txBox="1">
            <a:spLocks noChangeArrowheads="1"/>
          </p:cNvSpPr>
          <p:nvPr/>
        </p:nvSpPr>
        <p:spPr bwMode="auto">
          <a:xfrm>
            <a:off x="3390900" y="2286000"/>
            <a:ext cx="1381125" cy="461963"/>
          </a:xfrm>
          <a:prstGeom prst="rect">
            <a:avLst/>
          </a:prstGeom>
          <a:noFill/>
          <a:ln w="9525">
            <a:noFill/>
            <a:miter lim="800000"/>
            <a:headEnd/>
            <a:tailEnd/>
          </a:ln>
        </p:spPr>
        <p:txBody>
          <a:bodyPr wrap="none">
            <a:spAutoFit/>
          </a:bodyPr>
          <a:lstStyle/>
          <a:p>
            <a:pPr algn="ctr"/>
            <a:r>
              <a:rPr lang="en-US" sz="1200" b="1" dirty="0"/>
              <a:t>Chemosynthetic</a:t>
            </a:r>
          </a:p>
          <a:p>
            <a:pPr algn="ctr"/>
            <a:r>
              <a:rPr lang="en-US" sz="1200" b="1" dirty="0"/>
              <a:t>community</a:t>
            </a:r>
          </a:p>
        </p:txBody>
      </p:sp>
      <p:pic>
        <p:nvPicPr>
          <p:cNvPr id="9235" name="Picture 5"/>
          <p:cNvPicPr>
            <a:picLocks noChangeAspect="1" noChangeArrowheads="1"/>
          </p:cNvPicPr>
          <p:nvPr/>
        </p:nvPicPr>
        <p:blipFill>
          <a:blip r:embed="rId5" cstate="print"/>
          <a:srcRect/>
          <a:stretch>
            <a:fillRect/>
          </a:stretch>
        </p:blipFill>
        <p:spPr bwMode="auto">
          <a:xfrm>
            <a:off x="5305425" y="3743325"/>
            <a:ext cx="3803650" cy="3032125"/>
          </a:xfrm>
          <a:prstGeom prst="rect">
            <a:avLst/>
          </a:prstGeom>
          <a:noFill/>
          <a:ln w="9525">
            <a:noFill/>
            <a:miter lim="800000"/>
            <a:headEnd/>
            <a:tailEnd/>
          </a:ln>
        </p:spPr>
      </p:pic>
      <p:pic>
        <p:nvPicPr>
          <p:cNvPr id="9236" name="Picture 4"/>
          <p:cNvPicPr>
            <a:picLocks noChangeAspect="1" noChangeArrowheads="1"/>
          </p:cNvPicPr>
          <p:nvPr/>
        </p:nvPicPr>
        <p:blipFill>
          <a:blip r:embed="rId6" cstate="print"/>
          <a:srcRect/>
          <a:stretch>
            <a:fillRect/>
          </a:stretch>
        </p:blipFill>
        <p:spPr bwMode="auto">
          <a:xfrm>
            <a:off x="5232400" y="762000"/>
            <a:ext cx="3835400" cy="2895600"/>
          </a:xfrm>
          <a:prstGeom prst="rect">
            <a:avLst/>
          </a:prstGeom>
          <a:noFill/>
          <a:ln w="9525">
            <a:noFill/>
            <a:miter lim="800000"/>
            <a:headEnd/>
            <a:tailEnd/>
          </a:ln>
        </p:spPr>
      </p:pic>
      <p:graphicFrame>
        <p:nvGraphicFramePr>
          <p:cNvPr id="27" name="Diagram 26"/>
          <p:cNvGraphicFramePr/>
          <p:nvPr/>
        </p:nvGraphicFramePr>
        <p:xfrm>
          <a:off x="1066800" y="4038600"/>
          <a:ext cx="2971800" cy="2286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240" name="TextBox 113"/>
          <p:cNvSpPr txBox="1">
            <a:spLocks noChangeArrowheads="1"/>
          </p:cNvSpPr>
          <p:nvPr/>
        </p:nvSpPr>
        <p:spPr bwMode="auto">
          <a:xfrm>
            <a:off x="0" y="6519863"/>
            <a:ext cx="5410200" cy="338137"/>
          </a:xfrm>
          <a:prstGeom prst="rect">
            <a:avLst/>
          </a:prstGeom>
          <a:noFill/>
          <a:ln w="9525">
            <a:noFill/>
            <a:miter lim="800000"/>
            <a:headEnd/>
            <a:tailEnd/>
          </a:ln>
        </p:spPr>
        <p:txBody>
          <a:bodyPr>
            <a:spAutoFit/>
          </a:bodyPr>
          <a:lstStyle/>
          <a:p>
            <a:r>
              <a:rPr lang="en-US" sz="1600" i="1" dirty="0"/>
              <a:t>Bhatnagar et al., Geochem. Geophys. Geosyst., </a:t>
            </a:r>
            <a:r>
              <a:rPr lang="en-US" sz="1600" dirty="0"/>
              <a:t>(2011)</a:t>
            </a:r>
          </a:p>
        </p:txBody>
      </p:sp>
      <p:sp>
        <p:nvSpPr>
          <p:cNvPr id="40" name="Rectangle 39"/>
          <p:cNvSpPr/>
          <p:nvPr/>
        </p:nvSpPr>
        <p:spPr>
          <a:xfrm>
            <a:off x="5191125" y="1143000"/>
            <a:ext cx="2286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242" name="Rectangle 6"/>
          <p:cNvSpPr>
            <a:spLocks noChangeArrowheads="1"/>
          </p:cNvSpPr>
          <p:nvPr/>
        </p:nvSpPr>
        <p:spPr bwMode="auto">
          <a:xfrm rot="-5400000">
            <a:off x="4822825" y="1803400"/>
            <a:ext cx="866775" cy="307975"/>
          </a:xfrm>
          <a:prstGeom prst="rect">
            <a:avLst/>
          </a:prstGeom>
          <a:noFill/>
          <a:ln w="9525">
            <a:noFill/>
            <a:miter lim="800000"/>
            <a:headEnd/>
            <a:tailEnd/>
          </a:ln>
        </p:spPr>
        <p:txBody>
          <a:bodyPr wrap="none">
            <a:spAutoFit/>
          </a:bodyPr>
          <a:lstStyle/>
          <a:p>
            <a:r>
              <a:rPr lang="en-US" sz="1400" b="1" i="1" dirty="0"/>
              <a:t>Pe</a:t>
            </a:r>
            <a:r>
              <a:rPr lang="en-US" sz="1400" b="1" i="1" baseline="-25000" dirty="0"/>
              <a:t>1</a:t>
            </a:r>
            <a:r>
              <a:rPr lang="en-US" sz="1400" b="1" dirty="0"/>
              <a:t>&lt;</a:t>
            </a:r>
            <a:r>
              <a:rPr lang="en-US" sz="1400" b="1" i="1" dirty="0"/>
              <a:t>S</a:t>
            </a:r>
            <a:r>
              <a:rPr lang="en-US" sz="1400" b="1" i="1" baseline="-25000" dirty="0"/>
              <a:t>h</a:t>
            </a:r>
            <a:r>
              <a:rPr lang="en-US" sz="1400" b="1" dirty="0"/>
              <a:t>&gt;</a:t>
            </a:r>
            <a:endParaRPr lang="en-US" sz="1400" b="1" baseline="30000" dirty="0"/>
          </a:p>
        </p:txBody>
      </p:sp>
      <p:sp>
        <p:nvSpPr>
          <p:cNvPr id="41" name="Rectangle 40"/>
          <p:cNvSpPr/>
          <p:nvPr/>
        </p:nvSpPr>
        <p:spPr>
          <a:xfrm>
            <a:off x="5257800" y="4191000"/>
            <a:ext cx="228600" cy="1981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244" name="Rectangle 6"/>
          <p:cNvSpPr>
            <a:spLocks noChangeArrowheads="1"/>
          </p:cNvSpPr>
          <p:nvPr/>
        </p:nvSpPr>
        <p:spPr bwMode="auto">
          <a:xfrm rot="-5400000">
            <a:off x="4362450" y="5035550"/>
            <a:ext cx="1939925" cy="307975"/>
          </a:xfrm>
          <a:prstGeom prst="rect">
            <a:avLst/>
          </a:prstGeom>
          <a:solidFill>
            <a:schemeClr val="bg1"/>
          </a:solidFill>
          <a:ln w="9525">
            <a:noFill/>
            <a:miter lim="800000"/>
            <a:headEnd/>
            <a:tailEnd/>
          </a:ln>
        </p:spPr>
        <p:txBody>
          <a:bodyPr wrap="none">
            <a:spAutoFit/>
          </a:bodyPr>
          <a:lstStyle/>
          <a:p>
            <a:r>
              <a:rPr lang="en-US" sz="1400" b="1" dirty="0"/>
              <a:t>Top of hydrate / SMT</a:t>
            </a:r>
            <a:endParaRPr lang="en-US" sz="1400" b="1" baseline="30000" dirty="0"/>
          </a:p>
        </p:txBody>
      </p:sp>
      <p:sp>
        <p:nvSpPr>
          <p:cNvPr id="42" name="Rectangle 41"/>
          <p:cNvSpPr/>
          <p:nvPr/>
        </p:nvSpPr>
        <p:spPr>
          <a:xfrm flipV="1">
            <a:off x="5724525" y="3457575"/>
            <a:ext cx="30384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Normalized </a:t>
            </a:r>
          </a:p>
        </p:txBody>
      </p:sp>
      <p:sp>
        <p:nvSpPr>
          <p:cNvPr id="43" name="Rectangle 42"/>
          <p:cNvSpPr/>
          <p:nvPr/>
        </p:nvSpPr>
        <p:spPr>
          <a:xfrm flipV="1">
            <a:off x="5876925" y="6572250"/>
            <a:ext cx="3038475" cy="2000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247" name="TextBox 113"/>
          <p:cNvSpPr txBox="1">
            <a:spLocks noChangeArrowheads="1"/>
          </p:cNvSpPr>
          <p:nvPr/>
        </p:nvSpPr>
        <p:spPr bwMode="auto">
          <a:xfrm>
            <a:off x="6524625" y="3482975"/>
            <a:ext cx="1819275" cy="307975"/>
          </a:xfrm>
          <a:prstGeom prst="rect">
            <a:avLst/>
          </a:prstGeom>
          <a:noFill/>
          <a:ln w="9525">
            <a:noFill/>
            <a:miter lim="800000"/>
            <a:headEnd/>
            <a:tailEnd/>
          </a:ln>
        </p:spPr>
        <p:txBody>
          <a:bodyPr>
            <a:spAutoFit/>
          </a:bodyPr>
          <a:lstStyle/>
          <a:p>
            <a:r>
              <a:rPr lang="en-US" sz="1400" b="1" dirty="0"/>
              <a:t>Scaled SMT depth</a:t>
            </a:r>
          </a:p>
        </p:txBody>
      </p:sp>
      <p:sp>
        <p:nvSpPr>
          <p:cNvPr id="9248" name="TextBox 113"/>
          <p:cNvSpPr txBox="1">
            <a:spLocks noChangeArrowheads="1"/>
          </p:cNvSpPr>
          <p:nvPr/>
        </p:nvSpPr>
        <p:spPr bwMode="auto">
          <a:xfrm>
            <a:off x="6524625" y="6578600"/>
            <a:ext cx="1819275" cy="307975"/>
          </a:xfrm>
          <a:prstGeom prst="rect">
            <a:avLst/>
          </a:prstGeom>
          <a:noFill/>
          <a:ln w="9525">
            <a:noFill/>
            <a:miter lim="800000"/>
            <a:headEnd/>
            <a:tailEnd/>
          </a:ln>
        </p:spPr>
        <p:txBody>
          <a:bodyPr>
            <a:spAutoFit/>
          </a:bodyPr>
          <a:lstStyle/>
          <a:p>
            <a:r>
              <a:rPr lang="en-US" sz="1400" b="1" dirty="0"/>
              <a:t>Scaled SMT depth</a:t>
            </a:r>
          </a:p>
        </p:txBody>
      </p:sp>
      <p:sp>
        <p:nvSpPr>
          <p:cNvPr id="9249" name="Rectangle 6"/>
          <p:cNvSpPr>
            <a:spLocks noChangeArrowheads="1"/>
          </p:cNvSpPr>
          <p:nvPr/>
        </p:nvSpPr>
        <p:spPr bwMode="auto">
          <a:xfrm rot="-5400000">
            <a:off x="-717550" y="1514475"/>
            <a:ext cx="1743075" cy="276225"/>
          </a:xfrm>
          <a:prstGeom prst="rect">
            <a:avLst/>
          </a:prstGeom>
          <a:noFill/>
          <a:ln w="9525">
            <a:noFill/>
            <a:miter lim="800000"/>
            <a:headEnd/>
            <a:tailEnd/>
          </a:ln>
        </p:spPr>
        <p:txBody>
          <a:bodyPr wrap="none">
            <a:spAutoFit/>
          </a:bodyPr>
          <a:lstStyle/>
          <a:p>
            <a:r>
              <a:rPr lang="en-US" sz="1200" b="1" dirty="0"/>
              <a:t>Depth below seafloor</a:t>
            </a:r>
            <a:endParaRPr lang="en-US" sz="1200" b="1" baseline="30000" dirty="0"/>
          </a:p>
        </p:txBody>
      </p:sp>
      <p:grpSp>
        <p:nvGrpSpPr>
          <p:cNvPr id="37" name="Group 36"/>
          <p:cNvGrpSpPr/>
          <p:nvPr/>
        </p:nvGrpSpPr>
        <p:grpSpPr>
          <a:xfrm>
            <a:off x="5924550" y="1729800"/>
            <a:ext cx="3152775" cy="584775"/>
            <a:chOff x="5924550" y="1729800"/>
            <a:chExt cx="3152775" cy="584775"/>
          </a:xfrm>
        </p:grpSpPr>
        <p:sp>
          <p:nvSpPr>
            <p:cNvPr id="34" name="TextBox 33"/>
            <p:cNvSpPr txBox="1"/>
            <p:nvPr/>
          </p:nvSpPr>
          <p:spPr>
            <a:xfrm>
              <a:off x="5924550" y="1819275"/>
              <a:ext cx="1447801" cy="338554"/>
            </a:xfrm>
            <a:prstGeom prst="rect">
              <a:avLst/>
            </a:prstGeom>
            <a:noFill/>
          </p:spPr>
          <p:txBody>
            <a:bodyPr wrap="square" rtlCol="0">
              <a:spAutoFit/>
            </a:bodyPr>
            <a:lstStyle/>
            <a:p>
              <a:pPr algn="ctr"/>
              <a:r>
                <a:rPr lang="en-US" sz="1600" b="1" dirty="0" smtClean="0">
                  <a:solidFill>
                    <a:srgbClr val="2D0BFB"/>
                  </a:solidFill>
                </a:rPr>
                <a:t>SMT depth</a:t>
              </a:r>
              <a:endParaRPr lang="en-US" sz="1600" b="1" dirty="0">
                <a:solidFill>
                  <a:srgbClr val="2D0BFB"/>
                </a:solidFill>
              </a:endParaRPr>
            </a:p>
          </p:txBody>
        </p:sp>
        <p:sp>
          <p:nvSpPr>
            <p:cNvPr id="35" name="TextBox 34"/>
            <p:cNvSpPr txBox="1"/>
            <p:nvPr/>
          </p:nvSpPr>
          <p:spPr>
            <a:xfrm>
              <a:off x="7705725" y="1729800"/>
              <a:ext cx="1371600" cy="584775"/>
            </a:xfrm>
            <a:prstGeom prst="rect">
              <a:avLst/>
            </a:prstGeom>
            <a:noFill/>
          </p:spPr>
          <p:txBody>
            <a:bodyPr wrap="square" rtlCol="0">
              <a:spAutoFit/>
            </a:bodyPr>
            <a:lstStyle/>
            <a:p>
              <a:pPr algn="ctr"/>
              <a:r>
                <a:rPr lang="en-US" sz="1600" b="1" dirty="0" smtClean="0">
                  <a:solidFill>
                    <a:srgbClr val="2D0BFB"/>
                  </a:solidFill>
                </a:rPr>
                <a:t>Hydrate </a:t>
              </a:r>
            </a:p>
            <a:p>
              <a:pPr algn="ctr"/>
              <a:r>
                <a:rPr lang="en-US" sz="1600" b="1" dirty="0" smtClean="0">
                  <a:solidFill>
                    <a:srgbClr val="2D0BFB"/>
                  </a:solidFill>
                </a:rPr>
                <a:t>saturation</a:t>
              </a:r>
              <a:endParaRPr lang="en-US" sz="1600" b="1" dirty="0">
                <a:solidFill>
                  <a:srgbClr val="2D0BFB"/>
                </a:solidFill>
              </a:endParaRPr>
            </a:p>
          </p:txBody>
        </p:sp>
        <p:sp>
          <p:nvSpPr>
            <p:cNvPr id="36" name="Right Arrow 35"/>
            <p:cNvSpPr/>
            <p:nvPr/>
          </p:nvSpPr>
          <p:spPr>
            <a:xfrm>
              <a:off x="7239000" y="1847850"/>
              <a:ext cx="685800" cy="304800"/>
            </a:xfrm>
            <a:prstGeom prst="rightArrow">
              <a:avLst/>
            </a:prstGeom>
            <a:solidFill>
              <a:srgbClr val="2D0BFB"/>
            </a:solidFill>
            <a:ln>
              <a:solidFill>
                <a:srgbClr val="2D0BF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grpSp>
      <p:grpSp>
        <p:nvGrpSpPr>
          <p:cNvPr id="38" name="Group 37"/>
          <p:cNvGrpSpPr/>
          <p:nvPr/>
        </p:nvGrpSpPr>
        <p:grpSpPr>
          <a:xfrm>
            <a:off x="5648325" y="5610225"/>
            <a:ext cx="3267075" cy="584775"/>
            <a:chOff x="5810250" y="1762125"/>
            <a:chExt cx="3267075" cy="584775"/>
          </a:xfrm>
        </p:grpSpPr>
        <p:sp>
          <p:nvSpPr>
            <p:cNvPr id="39" name="TextBox 38"/>
            <p:cNvSpPr txBox="1"/>
            <p:nvPr/>
          </p:nvSpPr>
          <p:spPr>
            <a:xfrm>
              <a:off x="5810250" y="1866900"/>
              <a:ext cx="1524000" cy="338554"/>
            </a:xfrm>
            <a:prstGeom prst="rect">
              <a:avLst/>
            </a:prstGeom>
            <a:noFill/>
          </p:spPr>
          <p:txBody>
            <a:bodyPr wrap="square" rtlCol="0">
              <a:spAutoFit/>
            </a:bodyPr>
            <a:lstStyle/>
            <a:p>
              <a:pPr algn="ctr"/>
              <a:r>
                <a:rPr lang="en-US" sz="1600" b="1" dirty="0" smtClean="0">
                  <a:solidFill>
                    <a:srgbClr val="2D0BFB"/>
                  </a:solidFill>
                </a:rPr>
                <a:t>SMT depth</a:t>
              </a:r>
              <a:endParaRPr lang="en-US" sz="1600" b="1" dirty="0">
                <a:solidFill>
                  <a:srgbClr val="2D0BFB"/>
                </a:solidFill>
              </a:endParaRPr>
            </a:p>
          </p:txBody>
        </p:sp>
        <p:sp>
          <p:nvSpPr>
            <p:cNvPr id="44" name="TextBox 43"/>
            <p:cNvSpPr txBox="1"/>
            <p:nvPr/>
          </p:nvSpPr>
          <p:spPr>
            <a:xfrm>
              <a:off x="7877175" y="1762125"/>
              <a:ext cx="1200150" cy="584775"/>
            </a:xfrm>
            <a:prstGeom prst="rect">
              <a:avLst/>
            </a:prstGeom>
            <a:noFill/>
          </p:spPr>
          <p:txBody>
            <a:bodyPr wrap="square" rtlCol="0">
              <a:spAutoFit/>
            </a:bodyPr>
            <a:lstStyle/>
            <a:p>
              <a:pPr algn="ctr"/>
              <a:r>
                <a:rPr lang="en-US" sz="1600" b="1" dirty="0" smtClean="0">
                  <a:solidFill>
                    <a:srgbClr val="2D0BFB"/>
                  </a:solidFill>
                </a:rPr>
                <a:t>Top of gas hydrate</a:t>
              </a:r>
              <a:endParaRPr lang="en-US" sz="1600" b="1" dirty="0">
                <a:solidFill>
                  <a:srgbClr val="2D0BFB"/>
                </a:solidFill>
              </a:endParaRPr>
            </a:p>
          </p:txBody>
        </p:sp>
        <p:sp>
          <p:nvSpPr>
            <p:cNvPr id="45" name="Right Arrow 44"/>
            <p:cNvSpPr/>
            <p:nvPr/>
          </p:nvSpPr>
          <p:spPr>
            <a:xfrm>
              <a:off x="7181850" y="1905000"/>
              <a:ext cx="685800" cy="304800"/>
            </a:xfrm>
            <a:prstGeom prst="rightArrow">
              <a:avLst/>
            </a:prstGeom>
            <a:solidFill>
              <a:srgbClr val="2D0BFB"/>
            </a:solidFill>
            <a:ln>
              <a:solidFill>
                <a:srgbClr val="2D0BF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113"/>
          <p:cNvSpPr txBox="1">
            <a:spLocks noChangeArrowheads="1"/>
          </p:cNvSpPr>
          <p:nvPr/>
        </p:nvSpPr>
        <p:spPr bwMode="auto">
          <a:xfrm>
            <a:off x="6553200" y="4343400"/>
            <a:ext cx="1752600" cy="400110"/>
          </a:xfrm>
          <a:prstGeom prst="rect">
            <a:avLst/>
          </a:prstGeom>
          <a:noFill/>
          <a:ln w="9525">
            <a:noFill/>
            <a:miter lim="800000"/>
            <a:headEnd/>
            <a:tailEnd/>
          </a:ln>
        </p:spPr>
        <p:txBody>
          <a:bodyPr wrap="square">
            <a:spAutoFit/>
          </a:bodyPr>
          <a:lstStyle/>
          <a:p>
            <a:r>
              <a:rPr lang="en-US" sz="2000" i="1" dirty="0" smtClean="0">
                <a:solidFill>
                  <a:srgbClr val="FF0000"/>
                </a:solidFill>
              </a:rPr>
              <a:t>“Rule of ten”</a:t>
            </a:r>
            <a:endParaRPr lang="en-US"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24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240">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7">
                                            <p:graphicEl>
                                              <a:dgm id="{525DE415-5C6C-41A6-97E6-26E975087F3E}"/>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graphicEl>
                                              <a:dgm id="{12D5DA36-EEB2-4B26-86BA-D91D4EE57B0E}"/>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graphicEl>
                                              <a:dgm id="{69D9704B-0B99-4D3F-89FD-76D6BEB34160}"/>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graphicEl>
                                              <a:dgm id="{38D7A4B3-4829-41A5-B2DE-AF2355F49B0D}"/>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graphicEl>
                                              <a:dgm id="{D520802D-891D-4076-8BE9-5AFA0B02B6A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Sub>
          <a:bldDgm bld="one"/>
        </p:bldSub>
      </p:bldGraphic>
      <p:bldP spid="9240" grpId="0" build="allAtOnce"/>
      <p:bldP spid="9242" grpId="0"/>
      <p:bldP spid="9244" grpId="0" animBg="1"/>
      <p:bldP spid="9247" grpId="0"/>
      <p:bldP spid="9248"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5"/>
          <p:cNvPicPr>
            <a:picLocks noChangeAspect="1" noChangeArrowheads="1"/>
          </p:cNvPicPr>
          <p:nvPr/>
        </p:nvPicPr>
        <p:blipFill>
          <a:blip r:embed="rId3" cstate="print"/>
          <a:srcRect/>
          <a:stretch>
            <a:fillRect/>
          </a:stretch>
        </p:blipFill>
        <p:spPr bwMode="auto">
          <a:xfrm>
            <a:off x="6591299" y="5048249"/>
            <a:ext cx="2133601" cy="1700826"/>
          </a:xfrm>
          <a:prstGeom prst="rect">
            <a:avLst/>
          </a:prstGeom>
          <a:noFill/>
          <a:ln w="9525">
            <a:noFill/>
            <a:miter lim="800000"/>
            <a:headEnd/>
            <a:tailEnd/>
          </a:ln>
        </p:spPr>
      </p:pic>
      <p:sp>
        <p:nvSpPr>
          <p:cNvPr id="75" name="Rectangle 6"/>
          <p:cNvSpPr>
            <a:spLocks noChangeArrowheads="1"/>
          </p:cNvSpPr>
          <p:nvPr/>
        </p:nvSpPr>
        <p:spPr bwMode="auto">
          <a:xfrm rot="-5400000">
            <a:off x="5948464" y="6033986"/>
            <a:ext cx="1326004" cy="230832"/>
          </a:xfrm>
          <a:prstGeom prst="rect">
            <a:avLst/>
          </a:prstGeom>
          <a:solidFill>
            <a:schemeClr val="bg1"/>
          </a:solidFill>
          <a:ln w="9525">
            <a:noFill/>
            <a:miter lim="800000"/>
            <a:headEnd/>
            <a:tailEnd/>
          </a:ln>
        </p:spPr>
        <p:txBody>
          <a:bodyPr wrap="none">
            <a:spAutoFit/>
          </a:bodyPr>
          <a:lstStyle/>
          <a:p>
            <a:r>
              <a:rPr lang="en-US" sz="900" b="1" dirty="0"/>
              <a:t>Top of hydrate / SMT</a:t>
            </a:r>
            <a:endParaRPr lang="en-US" sz="900" b="1" baseline="30000" dirty="0"/>
          </a:p>
        </p:txBody>
      </p:sp>
      <p:pic>
        <p:nvPicPr>
          <p:cNvPr id="73" name="Picture 1"/>
          <p:cNvPicPr>
            <a:picLocks noChangeAspect="1" noChangeArrowheads="1"/>
          </p:cNvPicPr>
          <p:nvPr/>
        </p:nvPicPr>
        <p:blipFill>
          <a:blip r:embed="rId4" cstate="print"/>
          <a:srcRect/>
          <a:stretch>
            <a:fillRect/>
          </a:stretch>
        </p:blipFill>
        <p:spPr bwMode="auto">
          <a:xfrm>
            <a:off x="285750" y="711029"/>
            <a:ext cx="3219450" cy="2358746"/>
          </a:xfrm>
          <a:prstGeom prst="rect">
            <a:avLst/>
          </a:prstGeom>
          <a:noFill/>
          <a:ln w="9525">
            <a:noFill/>
            <a:miter lim="800000"/>
            <a:headEnd/>
            <a:tailEnd/>
          </a:ln>
        </p:spPr>
      </p:pic>
      <p:pic>
        <p:nvPicPr>
          <p:cNvPr id="9218" name="Picture 3" descr="BD10219_"/>
          <p:cNvPicPr>
            <a:picLocks noChangeArrowheads="1"/>
          </p:cNvPicPr>
          <p:nvPr/>
        </p:nvPicPr>
        <p:blipFill>
          <a:blip r:embed="rId5"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7" name="Slide Number Placeholder 6"/>
          <p:cNvSpPr>
            <a:spLocks noGrp="1"/>
          </p:cNvSpPr>
          <p:nvPr>
            <p:ph type="sldNum" sz="quarter" idx="12"/>
          </p:nvPr>
        </p:nvSpPr>
        <p:spPr/>
        <p:txBody>
          <a:bodyPr/>
          <a:lstStyle/>
          <a:p>
            <a:pPr>
              <a:defRPr/>
            </a:pPr>
            <a:fld id="{322AB53A-80D5-4275-B3D0-F07E5A5A3214}" type="slidenum">
              <a:rPr lang="en-US" smtClean="0"/>
              <a:pPr>
                <a:defRPr/>
              </a:pPr>
              <a:t>14</a:t>
            </a:fld>
            <a:endParaRPr lang="en-US" dirty="0"/>
          </a:p>
        </p:txBody>
      </p:sp>
      <p:graphicFrame>
        <p:nvGraphicFramePr>
          <p:cNvPr id="27" name="Diagram 26"/>
          <p:cNvGraphicFramePr/>
          <p:nvPr/>
        </p:nvGraphicFramePr>
        <p:xfrm>
          <a:off x="2590800" y="2438400"/>
          <a:ext cx="3886200" cy="35052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4" name="Rectangle 4"/>
          <p:cNvSpPr txBox="1">
            <a:spLocks noChangeArrowheads="1"/>
          </p:cNvSpPr>
          <p:nvPr/>
        </p:nvSpPr>
        <p:spPr bwMode="auto">
          <a:xfrm>
            <a:off x="0" y="0"/>
            <a:ext cx="9144000" cy="685800"/>
          </a:xfrm>
          <a:prstGeom prst="rect">
            <a:avLst/>
          </a:prstGeom>
          <a:noFill/>
          <a:ln w="9525">
            <a:noFill/>
            <a:miter lim="800000"/>
            <a:headEnd/>
            <a:tailEnd/>
          </a:ln>
        </p:spPr>
        <p:txBody>
          <a:bodyPr anchor="ctr"/>
          <a:lstStyle/>
          <a:p>
            <a:pPr algn="ctr"/>
            <a:r>
              <a:rPr lang="en-US" sz="2600" b="1" dirty="0" smtClean="0">
                <a:solidFill>
                  <a:schemeClr val="tx2"/>
                </a:solidFill>
                <a:cs typeface="Arial" pitchFamily="34" charset="0"/>
              </a:rPr>
              <a:t>Modeling to quantify hydrate amount and distribution</a:t>
            </a:r>
            <a:endParaRPr lang="en-US" sz="2600" b="1" dirty="0">
              <a:solidFill>
                <a:schemeClr val="tx2"/>
              </a:solidFill>
              <a:cs typeface="Arial" pitchFamily="34" charset="0"/>
            </a:endParaRPr>
          </a:p>
        </p:txBody>
      </p:sp>
      <p:pic>
        <p:nvPicPr>
          <p:cNvPr id="23" name="Picture 2"/>
          <p:cNvPicPr>
            <a:picLocks noChangeAspect="1" noChangeArrowheads="1"/>
          </p:cNvPicPr>
          <p:nvPr/>
        </p:nvPicPr>
        <p:blipFill>
          <a:blip r:embed="rId11" cstate="print"/>
          <a:srcRect t="5589" r="31644" b="67448"/>
          <a:stretch>
            <a:fillRect/>
          </a:stretch>
        </p:blipFill>
        <p:spPr bwMode="auto">
          <a:xfrm>
            <a:off x="6544645" y="3967026"/>
            <a:ext cx="2599354" cy="909774"/>
          </a:xfrm>
          <a:prstGeom prst="rect">
            <a:avLst/>
          </a:prstGeom>
          <a:noFill/>
          <a:ln w="9525">
            <a:noFill/>
            <a:miter lim="800000"/>
            <a:headEnd/>
            <a:tailEnd/>
          </a:ln>
        </p:spPr>
      </p:pic>
      <p:sp>
        <p:nvSpPr>
          <p:cNvPr id="24" name="Rectangle 23"/>
          <p:cNvSpPr/>
          <p:nvPr/>
        </p:nvSpPr>
        <p:spPr>
          <a:xfrm>
            <a:off x="7562923" y="3962400"/>
            <a:ext cx="285677" cy="81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5" name="Rectangle 24"/>
          <p:cNvSpPr/>
          <p:nvPr/>
        </p:nvSpPr>
        <p:spPr>
          <a:xfrm>
            <a:off x="6648523" y="4038600"/>
            <a:ext cx="285677" cy="819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6" name="Rectangle 6"/>
          <p:cNvSpPr>
            <a:spLocks noChangeArrowheads="1"/>
          </p:cNvSpPr>
          <p:nvPr/>
        </p:nvSpPr>
        <p:spPr bwMode="auto">
          <a:xfrm rot="-5400000">
            <a:off x="6178478" y="4338560"/>
            <a:ext cx="624844" cy="276999"/>
          </a:xfrm>
          <a:prstGeom prst="rect">
            <a:avLst/>
          </a:prstGeom>
          <a:noFill/>
          <a:ln w="9525">
            <a:noFill/>
            <a:miter lim="800000"/>
            <a:headEnd/>
            <a:tailEnd/>
          </a:ln>
        </p:spPr>
        <p:txBody>
          <a:bodyPr wrap="square">
            <a:spAutoFit/>
          </a:bodyPr>
          <a:lstStyle/>
          <a:p>
            <a:r>
              <a:rPr lang="en-US" sz="1200" b="1" dirty="0" smtClean="0"/>
              <a:t>Depth</a:t>
            </a:r>
            <a:endParaRPr lang="en-US" sz="1200" b="1" baseline="30000" dirty="0"/>
          </a:p>
        </p:txBody>
      </p:sp>
      <p:grpSp>
        <p:nvGrpSpPr>
          <p:cNvPr id="70" name="Group 69"/>
          <p:cNvGrpSpPr/>
          <p:nvPr/>
        </p:nvGrpSpPr>
        <p:grpSpPr>
          <a:xfrm>
            <a:off x="5553075" y="685800"/>
            <a:ext cx="1804275" cy="2542644"/>
            <a:chOff x="5875295" y="754272"/>
            <a:chExt cx="2385420" cy="3637501"/>
          </a:xfrm>
        </p:grpSpPr>
        <p:sp>
          <p:nvSpPr>
            <p:cNvPr id="48" name="Rectangle 482" descr="Stationery"/>
            <p:cNvSpPr>
              <a:spLocks noChangeArrowheads="1"/>
            </p:cNvSpPr>
            <p:nvPr/>
          </p:nvSpPr>
          <p:spPr bwMode="auto">
            <a:xfrm>
              <a:off x="6249035" y="2121234"/>
              <a:ext cx="2011680" cy="2270539"/>
            </a:xfrm>
            <a:prstGeom prst="rect">
              <a:avLst/>
            </a:prstGeom>
            <a:blipFill dpi="0" rotWithShape="1">
              <a:blip r:embed="rId12" cstate="print">
                <a:alphaModFix amt="75000"/>
              </a:blip>
              <a:srcRect/>
              <a:tile tx="0" ty="0" sx="100000" sy="100000" flip="none" algn="tl"/>
            </a:blipFill>
            <a:ln w="3175">
              <a:solidFill>
                <a:srgbClr val="000000"/>
              </a:solidFill>
              <a:miter lim="800000"/>
              <a:headEnd/>
              <a:tailEnd/>
            </a:ln>
          </p:spPr>
          <p:txBody>
            <a:bodyPr/>
            <a:lstStyle/>
            <a:p>
              <a:endParaRPr lang="en-US" dirty="0"/>
            </a:p>
          </p:txBody>
        </p:sp>
        <p:sp>
          <p:nvSpPr>
            <p:cNvPr id="50" name="Rectangle 487" descr="Blue tissue paper"/>
            <p:cNvSpPr>
              <a:spLocks noChangeArrowheads="1"/>
            </p:cNvSpPr>
            <p:nvPr/>
          </p:nvSpPr>
          <p:spPr bwMode="auto">
            <a:xfrm>
              <a:off x="6248400" y="762000"/>
              <a:ext cx="2011680" cy="1361819"/>
            </a:xfrm>
            <a:custGeom>
              <a:avLst/>
              <a:gdLst>
                <a:gd name="connsiteX0" fmla="*/ 0 w 2011680"/>
                <a:gd name="connsiteY0" fmla="*/ 0 h 1361819"/>
                <a:gd name="connsiteX1" fmla="*/ 2011680 w 2011680"/>
                <a:gd name="connsiteY1" fmla="*/ 0 h 1361819"/>
                <a:gd name="connsiteX2" fmla="*/ 2011680 w 2011680"/>
                <a:gd name="connsiteY2" fmla="*/ 1361819 h 1361819"/>
                <a:gd name="connsiteX3" fmla="*/ 0 w 2011680"/>
                <a:gd name="connsiteY3" fmla="*/ 1361819 h 1361819"/>
                <a:gd name="connsiteX4" fmla="*/ 0 w 2011680"/>
                <a:gd name="connsiteY4" fmla="*/ 0 h 136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1361819">
                  <a:moveTo>
                    <a:pt x="0" y="0"/>
                  </a:moveTo>
                  <a:lnTo>
                    <a:pt x="2011680" y="0"/>
                  </a:lnTo>
                  <a:lnTo>
                    <a:pt x="2011680" y="1361819"/>
                  </a:lnTo>
                  <a:lnTo>
                    <a:pt x="0" y="1361819"/>
                  </a:lnTo>
                  <a:lnTo>
                    <a:pt x="0" y="0"/>
                  </a:lnTo>
                  <a:close/>
                </a:path>
              </a:pathLst>
            </a:custGeom>
            <a:blipFill dpi="0" rotWithShape="1">
              <a:blip r:embed="rId13" cstate="print"/>
              <a:srcRect/>
              <a:tile tx="0" ty="0" sx="100000" sy="100000" flip="none" algn="tl"/>
            </a:blipFill>
            <a:ln w="3175">
              <a:solidFill>
                <a:srgbClr val="000000"/>
              </a:solidFill>
              <a:miter lim="800000"/>
              <a:headEnd/>
              <a:tailEnd/>
            </a:ln>
          </p:spPr>
          <p:txBody>
            <a:bodyPr/>
            <a:lstStyle/>
            <a:p>
              <a:endParaRPr lang="en-US" dirty="0"/>
            </a:p>
          </p:txBody>
        </p:sp>
        <p:sp>
          <p:nvSpPr>
            <p:cNvPr id="51" name="Line 486"/>
            <p:cNvSpPr>
              <a:spLocks noChangeShapeType="1"/>
            </p:cNvSpPr>
            <p:nvPr/>
          </p:nvSpPr>
          <p:spPr bwMode="auto">
            <a:xfrm flipH="1">
              <a:off x="7263291" y="3157269"/>
              <a:ext cx="997424" cy="1609"/>
            </a:xfrm>
            <a:prstGeom prst="line">
              <a:avLst/>
            </a:prstGeom>
            <a:noFill/>
            <a:ln w="19050">
              <a:solidFill>
                <a:srgbClr val="000000"/>
              </a:solidFill>
              <a:prstDash val="sysDash"/>
              <a:round/>
              <a:headEnd/>
              <a:tailEnd/>
            </a:ln>
          </p:spPr>
          <p:txBody>
            <a:bodyPr/>
            <a:lstStyle/>
            <a:p>
              <a:endParaRPr lang="en-US" dirty="0"/>
            </a:p>
          </p:txBody>
        </p:sp>
        <p:sp>
          <p:nvSpPr>
            <p:cNvPr id="52" name="Text Box 558"/>
            <p:cNvSpPr txBox="1">
              <a:spLocks noChangeArrowheads="1"/>
            </p:cNvSpPr>
            <p:nvPr/>
          </p:nvSpPr>
          <p:spPr bwMode="auto">
            <a:xfrm>
              <a:off x="6067877" y="2989037"/>
              <a:ext cx="1395361" cy="248518"/>
            </a:xfrm>
            <a:prstGeom prst="rect">
              <a:avLst/>
            </a:prstGeom>
            <a:noFill/>
            <a:ln w="9525" algn="ctr">
              <a:noFill/>
              <a:miter lim="800000"/>
              <a:headEnd/>
              <a:tailEnd/>
            </a:ln>
          </p:spPr>
          <p:txBody>
            <a:bodyPr/>
            <a:lstStyle/>
            <a:p>
              <a:pPr algn="ctr"/>
              <a:r>
                <a:rPr lang="en-US" altLang="ko-KR" sz="900" b="1" dirty="0">
                  <a:ea typeface="Batang"/>
                  <a:cs typeface="Arial" pitchFamily="34" charset="0"/>
                </a:rPr>
                <a:t>Base of </a:t>
              </a:r>
              <a:r>
                <a:rPr lang="en-US" altLang="ko-KR" sz="900" b="1" dirty="0" smtClean="0">
                  <a:ea typeface="Batang"/>
                  <a:cs typeface="Arial" pitchFamily="34" charset="0"/>
                </a:rPr>
                <a:t>GHSZ</a:t>
              </a:r>
            </a:p>
          </p:txBody>
        </p:sp>
        <p:cxnSp>
          <p:nvCxnSpPr>
            <p:cNvPr id="54" name="Straight Arrow Connector 53"/>
            <p:cNvCxnSpPr/>
            <p:nvPr/>
          </p:nvCxnSpPr>
          <p:spPr bwMode="auto">
            <a:xfrm>
              <a:off x="6107395" y="3148180"/>
              <a:ext cx="670" cy="104651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bwMode="auto">
            <a:xfrm>
              <a:off x="5875295" y="2352983"/>
              <a:ext cx="467946" cy="705405"/>
            </a:xfrm>
            <a:prstGeom prst="rect">
              <a:avLst/>
            </a:prstGeom>
            <a:noFill/>
          </p:spPr>
          <p:txBody>
            <a:bodyPr vert="vert270" wrap="none">
              <a:spAutoFit/>
            </a:bodyPr>
            <a:lstStyle/>
            <a:p>
              <a:pPr>
                <a:defRPr/>
              </a:pPr>
              <a:r>
                <a:rPr lang="en-US" sz="1100" b="1" dirty="0" smtClean="0">
                  <a:latin typeface="Arial" charset="0"/>
                </a:rPr>
                <a:t>Depth</a:t>
              </a:r>
              <a:endParaRPr lang="en-US" sz="1100" b="1" dirty="0">
                <a:latin typeface="Arial" charset="0"/>
              </a:endParaRPr>
            </a:p>
          </p:txBody>
        </p:sp>
        <p:cxnSp>
          <p:nvCxnSpPr>
            <p:cNvPr id="57" name="Straight Connector 56"/>
            <p:cNvCxnSpPr/>
            <p:nvPr/>
          </p:nvCxnSpPr>
          <p:spPr>
            <a:xfrm>
              <a:off x="6353014" y="2117111"/>
              <a:ext cx="1905000" cy="1679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279640" y="2090470"/>
              <a:ext cx="533400" cy="228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 Box 558"/>
            <p:cNvSpPr txBox="1">
              <a:spLocks noChangeArrowheads="1"/>
            </p:cNvSpPr>
            <p:nvPr/>
          </p:nvSpPr>
          <p:spPr bwMode="auto">
            <a:xfrm rot="2460000">
              <a:off x="6108914" y="2538274"/>
              <a:ext cx="1395362" cy="248518"/>
            </a:xfrm>
            <a:prstGeom prst="rect">
              <a:avLst/>
            </a:prstGeom>
            <a:noFill/>
            <a:ln w="9525" algn="ctr">
              <a:noFill/>
              <a:miter lim="800000"/>
              <a:headEnd/>
              <a:tailEnd/>
            </a:ln>
          </p:spPr>
          <p:txBody>
            <a:bodyPr>
              <a:scene3d>
                <a:camera prst="orthographicFront">
                  <a:rot lat="0" lon="0" rev="0"/>
                </a:camera>
                <a:lightRig rig="threePt" dir="t"/>
              </a:scene3d>
            </a:bodyPr>
            <a:lstStyle/>
            <a:p>
              <a:pPr algn="ctr"/>
              <a:r>
                <a:rPr lang="en-US" altLang="ko-KR" sz="1000" b="1" dirty="0" smtClean="0">
                  <a:ea typeface="Batang"/>
                  <a:cs typeface="Arial" pitchFamily="34" charset="0"/>
                </a:rPr>
                <a:t>Geotherm</a:t>
              </a:r>
              <a:endParaRPr lang="en-US" sz="1200" dirty="0">
                <a:ea typeface="Batang"/>
                <a:cs typeface="Arial" pitchFamily="34" charset="0"/>
              </a:endParaRPr>
            </a:p>
          </p:txBody>
        </p:sp>
        <p:sp>
          <p:nvSpPr>
            <p:cNvPr id="60" name="Text Box 558"/>
            <p:cNvSpPr txBox="1">
              <a:spLocks noChangeArrowheads="1"/>
            </p:cNvSpPr>
            <p:nvPr/>
          </p:nvSpPr>
          <p:spPr bwMode="auto">
            <a:xfrm rot="4500000">
              <a:off x="6887708" y="2428243"/>
              <a:ext cx="1397130" cy="283257"/>
            </a:xfrm>
            <a:prstGeom prst="rect">
              <a:avLst/>
            </a:prstGeom>
            <a:noFill/>
            <a:ln w="9525" algn="ctr">
              <a:noFill/>
              <a:miter lim="800000"/>
              <a:headEnd/>
              <a:tailEnd/>
            </a:ln>
          </p:spPr>
          <p:txBody>
            <a:bodyPr/>
            <a:lstStyle/>
            <a:p>
              <a:pPr algn="ctr"/>
              <a:r>
                <a:rPr lang="en-US" sz="1000" b="1" dirty="0" smtClean="0">
                  <a:ea typeface="Batang"/>
                  <a:cs typeface="Arial" pitchFamily="34" charset="0"/>
                </a:rPr>
                <a:t>T</a:t>
              </a:r>
              <a:r>
                <a:rPr lang="en-US" sz="1000" b="1" baseline="-25000" dirty="0" smtClean="0">
                  <a:ea typeface="Batang"/>
                  <a:cs typeface="Arial" pitchFamily="34" charset="0"/>
                </a:rPr>
                <a:t>3</a:t>
              </a:r>
              <a:r>
                <a:rPr lang="en-US" sz="1000" b="1" dirty="0" smtClean="0">
                  <a:ea typeface="Batang"/>
                  <a:cs typeface="Arial" pitchFamily="34" charset="0"/>
                </a:rPr>
                <a:t>P</a:t>
              </a:r>
              <a:endParaRPr lang="en-US" sz="1000" dirty="0">
                <a:ea typeface="Batang"/>
                <a:cs typeface="Arial" pitchFamily="34" charset="0"/>
              </a:endParaRPr>
            </a:p>
          </p:txBody>
        </p:sp>
        <p:sp>
          <p:nvSpPr>
            <p:cNvPr id="62" name="Freeform 61"/>
            <p:cNvSpPr/>
            <p:nvPr/>
          </p:nvSpPr>
          <p:spPr>
            <a:xfrm>
              <a:off x="6289040" y="766495"/>
              <a:ext cx="1009650" cy="1390650"/>
            </a:xfrm>
            <a:custGeom>
              <a:avLst/>
              <a:gdLst>
                <a:gd name="connsiteX0" fmla="*/ 0 w 1009650"/>
                <a:gd name="connsiteY0" fmla="*/ 0 h 1390650"/>
                <a:gd name="connsiteX1" fmla="*/ 352425 w 1009650"/>
                <a:gd name="connsiteY1" fmla="*/ 76200 h 1390650"/>
                <a:gd name="connsiteX2" fmla="*/ 581025 w 1009650"/>
                <a:gd name="connsiteY2" fmla="*/ 285750 h 1390650"/>
                <a:gd name="connsiteX3" fmla="*/ 742950 w 1009650"/>
                <a:gd name="connsiteY3" fmla="*/ 523875 h 1390650"/>
                <a:gd name="connsiteX4" fmla="*/ 876300 w 1009650"/>
                <a:gd name="connsiteY4" fmla="*/ 895350 h 1390650"/>
                <a:gd name="connsiteX5" fmla="*/ 981075 w 1009650"/>
                <a:gd name="connsiteY5" fmla="*/ 1276350 h 1390650"/>
                <a:gd name="connsiteX6" fmla="*/ 1009650 w 1009650"/>
                <a:gd name="connsiteY6" fmla="*/ 1390650 h 1390650"/>
                <a:gd name="connsiteX0" fmla="*/ 0 w 1009650"/>
                <a:gd name="connsiteY0" fmla="*/ 0 h 1390650"/>
                <a:gd name="connsiteX1" fmla="*/ 352425 w 1009650"/>
                <a:gd name="connsiteY1" fmla="*/ 76200 h 1390650"/>
                <a:gd name="connsiteX2" fmla="*/ 609600 w 1009650"/>
                <a:gd name="connsiteY2" fmla="*/ 304800 h 1390650"/>
                <a:gd name="connsiteX3" fmla="*/ 742950 w 1009650"/>
                <a:gd name="connsiteY3" fmla="*/ 523875 h 1390650"/>
                <a:gd name="connsiteX4" fmla="*/ 876300 w 1009650"/>
                <a:gd name="connsiteY4" fmla="*/ 895350 h 1390650"/>
                <a:gd name="connsiteX5" fmla="*/ 981075 w 1009650"/>
                <a:gd name="connsiteY5" fmla="*/ 1276350 h 1390650"/>
                <a:gd name="connsiteX6" fmla="*/ 1009650 w 1009650"/>
                <a:gd name="connsiteY6" fmla="*/ 1390650 h 139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0" h="1390650">
                  <a:moveTo>
                    <a:pt x="0" y="0"/>
                  </a:moveTo>
                  <a:cubicBezTo>
                    <a:pt x="127794" y="14287"/>
                    <a:pt x="250825" y="25400"/>
                    <a:pt x="352425" y="76200"/>
                  </a:cubicBezTo>
                  <a:cubicBezTo>
                    <a:pt x="454025" y="127000"/>
                    <a:pt x="544513" y="230188"/>
                    <a:pt x="609600" y="304800"/>
                  </a:cubicBezTo>
                  <a:cubicBezTo>
                    <a:pt x="674688" y="379413"/>
                    <a:pt x="698500" y="425450"/>
                    <a:pt x="742950" y="523875"/>
                  </a:cubicBezTo>
                  <a:cubicBezTo>
                    <a:pt x="787400" y="622300"/>
                    <a:pt x="836613" y="769938"/>
                    <a:pt x="876300" y="895350"/>
                  </a:cubicBezTo>
                  <a:cubicBezTo>
                    <a:pt x="915988" y="1020763"/>
                    <a:pt x="958850" y="1193800"/>
                    <a:pt x="981075" y="1276350"/>
                  </a:cubicBezTo>
                  <a:cubicBezTo>
                    <a:pt x="1003300" y="1358900"/>
                    <a:pt x="1009650" y="1381125"/>
                    <a:pt x="1009650" y="13906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3" name="Text Box 558"/>
            <p:cNvSpPr txBox="1">
              <a:spLocks noChangeArrowheads="1"/>
            </p:cNvSpPr>
            <p:nvPr/>
          </p:nvSpPr>
          <p:spPr bwMode="auto">
            <a:xfrm rot="-4560000">
              <a:off x="5858952" y="1487793"/>
              <a:ext cx="1395362" cy="248517"/>
            </a:xfrm>
            <a:prstGeom prst="rect">
              <a:avLst/>
            </a:prstGeom>
            <a:noFill/>
            <a:ln w="9525" algn="ctr">
              <a:noFill/>
              <a:miter lim="800000"/>
              <a:headEnd/>
              <a:tailEnd/>
            </a:ln>
          </p:spPr>
          <p:txBody>
            <a:bodyPr>
              <a:scene3d>
                <a:camera prst="orthographicFront">
                  <a:rot lat="0" lon="0" rev="0"/>
                </a:camera>
                <a:lightRig rig="threePt" dir="t"/>
              </a:scene3d>
            </a:bodyPr>
            <a:lstStyle/>
            <a:p>
              <a:pPr algn="ctr"/>
              <a:r>
                <a:rPr lang="en-US" altLang="ko-KR" sz="1000" b="1" dirty="0" smtClean="0">
                  <a:ea typeface="Batang"/>
                  <a:cs typeface="Arial" pitchFamily="34" charset="0"/>
                </a:rPr>
                <a:t>Hydrotherm</a:t>
              </a:r>
              <a:endParaRPr lang="en-US" sz="1200" dirty="0">
                <a:ea typeface="Batang"/>
                <a:cs typeface="Arial" pitchFamily="34" charset="0"/>
              </a:endParaRPr>
            </a:p>
          </p:txBody>
        </p:sp>
        <p:sp>
          <p:nvSpPr>
            <p:cNvPr id="64" name="Freeform 63"/>
            <p:cNvSpPr/>
            <p:nvPr/>
          </p:nvSpPr>
          <p:spPr>
            <a:xfrm>
              <a:off x="6358402" y="754272"/>
              <a:ext cx="1430549" cy="1371600"/>
            </a:xfrm>
            <a:custGeom>
              <a:avLst/>
              <a:gdLst>
                <a:gd name="connsiteX0" fmla="*/ 0 w 1475117"/>
                <a:gd name="connsiteY0" fmla="*/ 1293962 h 1293962"/>
                <a:gd name="connsiteX1" fmla="*/ 86264 w 1475117"/>
                <a:gd name="connsiteY1" fmla="*/ 914400 h 1293962"/>
                <a:gd name="connsiteX2" fmla="*/ 224286 w 1475117"/>
                <a:gd name="connsiteY2" fmla="*/ 690113 h 1293962"/>
                <a:gd name="connsiteX3" fmla="*/ 422694 w 1475117"/>
                <a:gd name="connsiteY3" fmla="*/ 483079 h 1293962"/>
                <a:gd name="connsiteX4" fmla="*/ 715992 w 1475117"/>
                <a:gd name="connsiteY4" fmla="*/ 414067 h 1293962"/>
                <a:gd name="connsiteX5" fmla="*/ 1009290 w 1475117"/>
                <a:gd name="connsiteY5" fmla="*/ 370935 h 1293962"/>
                <a:gd name="connsiteX6" fmla="*/ 1268083 w 1475117"/>
                <a:gd name="connsiteY6" fmla="*/ 336430 h 1293962"/>
                <a:gd name="connsiteX7" fmla="*/ 1431985 w 1475117"/>
                <a:gd name="connsiteY7" fmla="*/ 86264 h 1293962"/>
                <a:gd name="connsiteX8" fmla="*/ 1475117 w 1475117"/>
                <a:gd name="connsiteY8" fmla="*/ 0 h 1293962"/>
                <a:gd name="connsiteX0" fmla="*/ 0 w 1482306"/>
                <a:gd name="connsiteY0" fmla="*/ 1505309 h 1505309"/>
                <a:gd name="connsiteX1" fmla="*/ 93453 w 1482306"/>
                <a:gd name="connsiteY1" fmla="*/ 914400 h 1505309"/>
                <a:gd name="connsiteX2" fmla="*/ 231475 w 1482306"/>
                <a:gd name="connsiteY2" fmla="*/ 690113 h 1505309"/>
                <a:gd name="connsiteX3" fmla="*/ 429883 w 1482306"/>
                <a:gd name="connsiteY3" fmla="*/ 483079 h 1505309"/>
                <a:gd name="connsiteX4" fmla="*/ 723181 w 1482306"/>
                <a:gd name="connsiteY4" fmla="*/ 414067 h 1505309"/>
                <a:gd name="connsiteX5" fmla="*/ 1016479 w 1482306"/>
                <a:gd name="connsiteY5" fmla="*/ 370935 h 1505309"/>
                <a:gd name="connsiteX6" fmla="*/ 1275272 w 1482306"/>
                <a:gd name="connsiteY6" fmla="*/ 336430 h 1505309"/>
                <a:gd name="connsiteX7" fmla="*/ 1439174 w 1482306"/>
                <a:gd name="connsiteY7" fmla="*/ 86264 h 1505309"/>
                <a:gd name="connsiteX8" fmla="*/ 1482306 w 1482306"/>
                <a:gd name="connsiteY8" fmla="*/ 0 h 1505309"/>
                <a:gd name="connsiteX0" fmla="*/ 0 w 1482306"/>
                <a:gd name="connsiteY0" fmla="*/ 1505309 h 1505309"/>
                <a:gd name="connsiteX1" fmla="*/ 93453 w 1482306"/>
                <a:gd name="connsiteY1" fmla="*/ 914400 h 1505309"/>
                <a:gd name="connsiteX2" fmla="*/ 152400 w 1482306"/>
                <a:gd name="connsiteY2" fmla="*/ 667109 h 1505309"/>
                <a:gd name="connsiteX3" fmla="*/ 429883 w 1482306"/>
                <a:gd name="connsiteY3" fmla="*/ 483079 h 1505309"/>
                <a:gd name="connsiteX4" fmla="*/ 723181 w 1482306"/>
                <a:gd name="connsiteY4" fmla="*/ 414067 h 1505309"/>
                <a:gd name="connsiteX5" fmla="*/ 1016479 w 1482306"/>
                <a:gd name="connsiteY5" fmla="*/ 370935 h 1505309"/>
                <a:gd name="connsiteX6" fmla="*/ 1275272 w 1482306"/>
                <a:gd name="connsiteY6" fmla="*/ 336430 h 1505309"/>
                <a:gd name="connsiteX7" fmla="*/ 1439174 w 1482306"/>
                <a:gd name="connsiteY7" fmla="*/ 86264 h 1505309"/>
                <a:gd name="connsiteX8" fmla="*/ 1482306 w 1482306"/>
                <a:gd name="connsiteY8" fmla="*/ 0 h 1505309"/>
                <a:gd name="connsiteX0" fmla="*/ 0 w 1482306"/>
                <a:gd name="connsiteY0" fmla="*/ 1505309 h 1505309"/>
                <a:gd name="connsiteX1" fmla="*/ 93453 w 1482306"/>
                <a:gd name="connsiteY1" fmla="*/ 914400 h 1505309"/>
                <a:gd name="connsiteX2" fmla="*/ 152400 w 1482306"/>
                <a:gd name="connsiteY2" fmla="*/ 667109 h 1505309"/>
                <a:gd name="connsiteX3" fmla="*/ 381000 w 1482306"/>
                <a:gd name="connsiteY3" fmla="*/ 438509 h 1505309"/>
                <a:gd name="connsiteX4" fmla="*/ 723181 w 1482306"/>
                <a:gd name="connsiteY4" fmla="*/ 414067 h 1505309"/>
                <a:gd name="connsiteX5" fmla="*/ 1016479 w 1482306"/>
                <a:gd name="connsiteY5" fmla="*/ 370935 h 1505309"/>
                <a:gd name="connsiteX6" fmla="*/ 1275272 w 1482306"/>
                <a:gd name="connsiteY6" fmla="*/ 336430 h 1505309"/>
                <a:gd name="connsiteX7" fmla="*/ 1439174 w 1482306"/>
                <a:gd name="connsiteY7" fmla="*/ 86264 h 1505309"/>
                <a:gd name="connsiteX8" fmla="*/ 1482306 w 1482306"/>
                <a:gd name="connsiteY8" fmla="*/ 0 h 1505309"/>
                <a:gd name="connsiteX0" fmla="*/ 0 w 1482306"/>
                <a:gd name="connsiteY0" fmla="*/ 1505309 h 1505309"/>
                <a:gd name="connsiteX1" fmla="*/ 93453 w 1482306"/>
                <a:gd name="connsiteY1" fmla="*/ 914400 h 1505309"/>
                <a:gd name="connsiteX2" fmla="*/ 152400 w 1482306"/>
                <a:gd name="connsiteY2" fmla="*/ 667109 h 1505309"/>
                <a:gd name="connsiteX3" fmla="*/ 381000 w 1482306"/>
                <a:gd name="connsiteY3" fmla="*/ 438509 h 1505309"/>
                <a:gd name="connsiteX4" fmla="*/ 762000 w 1482306"/>
                <a:gd name="connsiteY4" fmla="*/ 362309 h 1505309"/>
                <a:gd name="connsiteX5" fmla="*/ 1016479 w 1482306"/>
                <a:gd name="connsiteY5" fmla="*/ 370935 h 1505309"/>
                <a:gd name="connsiteX6" fmla="*/ 1275272 w 1482306"/>
                <a:gd name="connsiteY6" fmla="*/ 336430 h 1505309"/>
                <a:gd name="connsiteX7" fmla="*/ 1439174 w 1482306"/>
                <a:gd name="connsiteY7" fmla="*/ 86264 h 1505309"/>
                <a:gd name="connsiteX8" fmla="*/ 1482306 w 1482306"/>
                <a:gd name="connsiteY8" fmla="*/ 0 h 1505309"/>
                <a:gd name="connsiteX0" fmla="*/ 0 w 1483025"/>
                <a:gd name="connsiteY0" fmla="*/ 1505309 h 1505309"/>
                <a:gd name="connsiteX1" fmla="*/ 93453 w 1483025"/>
                <a:gd name="connsiteY1" fmla="*/ 914400 h 1505309"/>
                <a:gd name="connsiteX2" fmla="*/ 152400 w 1483025"/>
                <a:gd name="connsiteY2" fmla="*/ 667109 h 1505309"/>
                <a:gd name="connsiteX3" fmla="*/ 381000 w 1483025"/>
                <a:gd name="connsiteY3" fmla="*/ 438509 h 1505309"/>
                <a:gd name="connsiteX4" fmla="*/ 762000 w 1483025"/>
                <a:gd name="connsiteY4" fmla="*/ 362309 h 1505309"/>
                <a:gd name="connsiteX5" fmla="*/ 1016479 w 1483025"/>
                <a:gd name="connsiteY5" fmla="*/ 370935 h 1505309"/>
                <a:gd name="connsiteX6" fmla="*/ 1219200 w 1483025"/>
                <a:gd name="connsiteY6" fmla="*/ 362309 h 1505309"/>
                <a:gd name="connsiteX7" fmla="*/ 1439174 w 1483025"/>
                <a:gd name="connsiteY7" fmla="*/ 86264 h 1505309"/>
                <a:gd name="connsiteX8" fmla="*/ 1482306 w 1483025"/>
                <a:gd name="connsiteY8" fmla="*/ 0 h 1505309"/>
                <a:gd name="connsiteX0" fmla="*/ 0 w 1482306"/>
                <a:gd name="connsiteY0" fmla="*/ 1505309 h 1505309"/>
                <a:gd name="connsiteX1" fmla="*/ 93453 w 1482306"/>
                <a:gd name="connsiteY1" fmla="*/ 914400 h 1505309"/>
                <a:gd name="connsiteX2" fmla="*/ 152400 w 1482306"/>
                <a:gd name="connsiteY2" fmla="*/ 667109 h 1505309"/>
                <a:gd name="connsiteX3" fmla="*/ 381000 w 1482306"/>
                <a:gd name="connsiteY3" fmla="*/ 438509 h 1505309"/>
                <a:gd name="connsiteX4" fmla="*/ 762000 w 1482306"/>
                <a:gd name="connsiteY4" fmla="*/ 362309 h 1505309"/>
                <a:gd name="connsiteX5" fmla="*/ 1016479 w 1482306"/>
                <a:gd name="connsiteY5" fmla="*/ 370935 h 1505309"/>
                <a:gd name="connsiteX6" fmla="*/ 1295400 w 1482306"/>
                <a:gd name="connsiteY6" fmla="*/ 362309 h 1505309"/>
                <a:gd name="connsiteX7" fmla="*/ 1439174 w 1482306"/>
                <a:gd name="connsiteY7" fmla="*/ 86264 h 1505309"/>
                <a:gd name="connsiteX8" fmla="*/ 1482306 w 1482306"/>
                <a:gd name="connsiteY8" fmla="*/ 0 h 1505309"/>
                <a:gd name="connsiteX0" fmla="*/ 0 w 1464574"/>
                <a:gd name="connsiteY0" fmla="*/ 1457145 h 1457145"/>
                <a:gd name="connsiteX1" fmla="*/ 93453 w 1464574"/>
                <a:gd name="connsiteY1" fmla="*/ 866236 h 1457145"/>
                <a:gd name="connsiteX2" fmla="*/ 152400 w 1464574"/>
                <a:gd name="connsiteY2" fmla="*/ 618945 h 1457145"/>
                <a:gd name="connsiteX3" fmla="*/ 381000 w 1464574"/>
                <a:gd name="connsiteY3" fmla="*/ 390345 h 1457145"/>
                <a:gd name="connsiteX4" fmla="*/ 762000 w 1464574"/>
                <a:gd name="connsiteY4" fmla="*/ 314145 h 1457145"/>
                <a:gd name="connsiteX5" fmla="*/ 1016479 w 1464574"/>
                <a:gd name="connsiteY5" fmla="*/ 322771 h 1457145"/>
                <a:gd name="connsiteX6" fmla="*/ 1295400 w 1464574"/>
                <a:gd name="connsiteY6" fmla="*/ 314145 h 1457145"/>
                <a:gd name="connsiteX7" fmla="*/ 1439174 w 1464574"/>
                <a:gd name="connsiteY7" fmla="*/ 38100 h 1457145"/>
                <a:gd name="connsiteX8" fmla="*/ 1447800 w 1464574"/>
                <a:gd name="connsiteY8" fmla="*/ 85545 h 1457145"/>
                <a:gd name="connsiteX0" fmla="*/ 15575 w 1480149"/>
                <a:gd name="connsiteY0" fmla="*/ 1457145 h 1631830"/>
                <a:gd name="connsiteX1" fmla="*/ 15575 w 1480149"/>
                <a:gd name="connsiteY1" fmla="*/ 1533345 h 1631830"/>
                <a:gd name="connsiteX2" fmla="*/ 109028 w 1480149"/>
                <a:gd name="connsiteY2" fmla="*/ 866236 h 1631830"/>
                <a:gd name="connsiteX3" fmla="*/ 167975 w 1480149"/>
                <a:gd name="connsiteY3" fmla="*/ 618945 h 1631830"/>
                <a:gd name="connsiteX4" fmla="*/ 396575 w 1480149"/>
                <a:gd name="connsiteY4" fmla="*/ 390345 h 1631830"/>
                <a:gd name="connsiteX5" fmla="*/ 777575 w 1480149"/>
                <a:gd name="connsiteY5" fmla="*/ 314145 h 1631830"/>
                <a:gd name="connsiteX6" fmla="*/ 1032054 w 1480149"/>
                <a:gd name="connsiteY6" fmla="*/ 322771 h 1631830"/>
                <a:gd name="connsiteX7" fmla="*/ 1310975 w 1480149"/>
                <a:gd name="connsiteY7" fmla="*/ 314145 h 1631830"/>
                <a:gd name="connsiteX8" fmla="*/ 1454749 w 1480149"/>
                <a:gd name="connsiteY8" fmla="*/ 38100 h 1631830"/>
                <a:gd name="connsiteX9" fmla="*/ 1463375 w 1480149"/>
                <a:gd name="connsiteY9" fmla="*/ 85545 h 1631830"/>
                <a:gd name="connsiteX0" fmla="*/ 15575 w 1480149"/>
                <a:gd name="connsiteY0" fmla="*/ 1457145 h 1631830"/>
                <a:gd name="connsiteX1" fmla="*/ 15575 w 1480149"/>
                <a:gd name="connsiteY1" fmla="*/ 1533345 h 1631830"/>
                <a:gd name="connsiteX2" fmla="*/ 109028 w 1480149"/>
                <a:gd name="connsiteY2" fmla="*/ 866236 h 1631830"/>
                <a:gd name="connsiteX3" fmla="*/ 167975 w 1480149"/>
                <a:gd name="connsiteY3" fmla="*/ 618945 h 1631830"/>
                <a:gd name="connsiteX4" fmla="*/ 396575 w 1480149"/>
                <a:gd name="connsiteY4" fmla="*/ 390345 h 1631830"/>
                <a:gd name="connsiteX5" fmla="*/ 777575 w 1480149"/>
                <a:gd name="connsiteY5" fmla="*/ 314145 h 1631830"/>
                <a:gd name="connsiteX6" fmla="*/ 1032054 w 1480149"/>
                <a:gd name="connsiteY6" fmla="*/ 322771 h 1631830"/>
                <a:gd name="connsiteX7" fmla="*/ 1310975 w 1480149"/>
                <a:gd name="connsiteY7" fmla="*/ 314145 h 1631830"/>
                <a:gd name="connsiteX8" fmla="*/ 1454749 w 1480149"/>
                <a:gd name="connsiteY8" fmla="*/ 38100 h 1631830"/>
                <a:gd name="connsiteX9" fmla="*/ 1463376 w 1480149"/>
                <a:gd name="connsiteY9" fmla="*/ 85544 h 1631830"/>
                <a:gd name="connsiteX0" fmla="*/ 15575 w 1464574"/>
                <a:gd name="connsiteY0" fmla="*/ 1433063 h 1607748"/>
                <a:gd name="connsiteX1" fmla="*/ 15575 w 1464574"/>
                <a:gd name="connsiteY1" fmla="*/ 1509263 h 1607748"/>
                <a:gd name="connsiteX2" fmla="*/ 109028 w 1464574"/>
                <a:gd name="connsiteY2" fmla="*/ 842154 h 1607748"/>
                <a:gd name="connsiteX3" fmla="*/ 167975 w 1464574"/>
                <a:gd name="connsiteY3" fmla="*/ 594863 h 1607748"/>
                <a:gd name="connsiteX4" fmla="*/ 396575 w 1464574"/>
                <a:gd name="connsiteY4" fmla="*/ 366263 h 1607748"/>
                <a:gd name="connsiteX5" fmla="*/ 777575 w 1464574"/>
                <a:gd name="connsiteY5" fmla="*/ 290063 h 1607748"/>
                <a:gd name="connsiteX6" fmla="*/ 1032054 w 1464574"/>
                <a:gd name="connsiteY6" fmla="*/ 298689 h 1607748"/>
                <a:gd name="connsiteX7" fmla="*/ 1310975 w 1464574"/>
                <a:gd name="connsiteY7" fmla="*/ 290063 h 1607748"/>
                <a:gd name="connsiteX8" fmla="*/ 1454749 w 1464574"/>
                <a:gd name="connsiteY8" fmla="*/ 14018 h 1607748"/>
                <a:gd name="connsiteX9" fmla="*/ 1369924 w 1464574"/>
                <a:gd name="connsiteY9" fmla="*/ 205952 h 1607748"/>
                <a:gd name="connsiteX0" fmla="*/ 15575 w 1379749"/>
                <a:gd name="connsiteY0" fmla="*/ 1317329 h 1492014"/>
                <a:gd name="connsiteX1" fmla="*/ 15575 w 1379749"/>
                <a:gd name="connsiteY1" fmla="*/ 1393529 h 1492014"/>
                <a:gd name="connsiteX2" fmla="*/ 109028 w 1379749"/>
                <a:gd name="connsiteY2" fmla="*/ 726420 h 1492014"/>
                <a:gd name="connsiteX3" fmla="*/ 167975 w 1379749"/>
                <a:gd name="connsiteY3" fmla="*/ 479129 h 1492014"/>
                <a:gd name="connsiteX4" fmla="*/ 396575 w 1379749"/>
                <a:gd name="connsiteY4" fmla="*/ 250529 h 1492014"/>
                <a:gd name="connsiteX5" fmla="*/ 777575 w 1379749"/>
                <a:gd name="connsiteY5" fmla="*/ 174329 h 1492014"/>
                <a:gd name="connsiteX6" fmla="*/ 1032054 w 1379749"/>
                <a:gd name="connsiteY6" fmla="*/ 182955 h 1492014"/>
                <a:gd name="connsiteX7" fmla="*/ 1310975 w 1379749"/>
                <a:gd name="connsiteY7" fmla="*/ 174329 h 1492014"/>
                <a:gd name="connsiteX8" fmla="*/ 1369924 w 1379749"/>
                <a:gd name="connsiteY8" fmla="*/ 14018 h 1492014"/>
                <a:gd name="connsiteX9" fmla="*/ 1369924 w 1379749"/>
                <a:gd name="connsiteY9" fmla="*/ 90218 h 1492014"/>
                <a:gd name="connsiteX0" fmla="*/ 15575 w 1372799"/>
                <a:gd name="connsiteY0" fmla="*/ 1304629 h 1479314"/>
                <a:gd name="connsiteX1" fmla="*/ 15575 w 1372799"/>
                <a:gd name="connsiteY1" fmla="*/ 1380829 h 1479314"/>
                <a:gd name="connsiteX2" fmla="*/ 109028 w 1372799"/>
                <a:gd name="connsiteY2" fmla="*/ 713720 h 1479314"/>
                <a:gd name="connsiteX3" fmla="*/ 167975 w 1372799"/>
                <a:gd name="connsiteY3" fmla="*/ 466429 h 1479314"/>
                <a:gd name="connsiteX4" fmla="*/ 396575 w 1372799"/>
                <a:gd name="connsiteY4" fmla="*/ 237829 h 1479314"/>
                <a:gd name="connsiteX5" fmla="*/ 777575 w 1372799"/>
                <a:gd name="connsiteY5" fmla="*/ 161629 h 1479314"/>
                <a:gd name="connsiteX6" fmla="*/ 1032054 w 1372799"/>
                <a:gd name="connsiteY6" fmla="*/ 170255 h 1479314"/>
                <a:gd name="connsiteX7" fmla="*/ 1310975 w 1372799"/>
                <a:gd name="connsiteY7" fmla="*/ 161629 h 1479314"/>
                <a:gd name="connsiteX8" fmla="*/ 1369924 w 1372799"/>
                <a:gd name="connsiteY8" fmla="*/ 1318 h 1479314"/>
                <a:gd name="connsiteX9" fmla="*/ 1293725 w 1372799"/>
                <a:gd name="connsiteY9" fmla="*/ 153718 h 1479314"/>
                <a:gd name="connsiteX0" fmla="*/ 15575 w 1372800"/>
                <a:gd name="connsiteY0" fmla="*/ 1154262 h 1328947"/>
                <a:gd name="connsiteX1" fmla="*/ 15575 w 1372800"/>
                <a:gd name="connsiteY1" fmla="*/ 1230462 h 1328947"/>
                <a:gd name="connsiteX2" fmla="*/ 109028 w 1372800"/>
                <a:gd name="connsiteY2" fmla="*/ 563353 h 1328947"/>
                <a:gd name="connsiteX3" fmla="*/ 167975 w 1372800"/>
                <a:gd name="connsiteY3" fmla="*/ 316062 h 1328947"/>
                <a:gd name="connsiteX4" fmla="*/ 396575 w 1372800"/>
                <a:gd name="connsiteY4" fmla="*/ 87462 h 1328947"/>
                <a:gd name="connsiteX5" fmla="*/ 777575 w 1372800"/>
                <a:gd name="connsiteY5" fmla="*/ 11262 h 1328947"/>
                <a:gd name="connsiteX6" fmla="*/ 1032054 w 1372800"/>
                <a:gd name="connsiteY6" fmla="*/ 19888 h 1328947"/>
                <a:gd name="connsiteX7" fmla="*/ 1310975 w 1372800"/>
                <a:gd name="connsiteY7" fmla="*/ 11262 h 1328947"/>
                <a:gd name="connsiteX8" fmla="*/ 1369925 w 1372800"/>
                <a:gd name="connsiteY8" fmla="*/ 3351 h 1328947"/>
                <a:gd name="connsiteX9" fmla="*/ 1293725 w 1372800"/>
                <a:gd name="connsiteY9" fmla="*/ 3351 h 1328947"/>
                <a:gd name="connsiteX0" fmla="*/ 15575 w 1446124"/>
                <a:gd name="connsiteY0" fmla="*/ 1303311 h 1477996"/>
                <a:gd name="connsiteX1" fmla="*/ 15575 w 1446124"/>
                <a:gd name="connsiteY1" fmla="*/ 1379511 h 1477996"/>
                <a:gd name="connsiteX2" fmla="*/ 109028 w 1446124"/>
                <a:gd name="connsiteY2" fmla="*/ 712402 h 1477996"/>
                <a:gd name="connsiteX3" fmla="*/ 167975 w 1446124"/>
                <a:gd name="connsiteY3" fmla="*/ 465111 h 1477996"/>
                <a:gd name="connsiteX4" fmla="*/ 396575 w 1446124"/>
                <a:gd name="connsiteY4" fmla="*/ 236511 h 1477996"/>
                <a:gd name="connsiteX5" fmla="*/ 777575 w 1446124"/>
                <a:gd name="connsiteY5" fmla="*/ 160311 h 1477996"/>
                <a:gd name="connsiteX6" fmla="*/ 1032054 w 1446124"/>
                <a:gd name="connsiteY6" fmla="*/ 168937 h 1477996"/>
                <a:gd name="connsiteX7" fmla="*/ 1310975 w 1446124"/>
                <a:gd name="connsiteY7" fmla="*/ 160311 h 1477996"/>
                <a:gd name="connsiteX8" fmla="*/ 1369925 w 1446124"/>
                <a:gd name="connsiteY8" fmla="*/ 152400 h 1477996"/>
                <a:gd name="connsiteX9" fmla="*/ 1446124 w 1446124"/>
                <a:gd name="connsiteY9" fmla="*/ 0 h 1477996"/>
                <a:gd name="connsiteX0" fmla="*/ 15575 w 1468649"/>
                <a:gd name="connsiteY0" fmla="*/ 1303311 h 1477996"/>
                <a:gd name="connsiteX1" fmla="*/ 15575 w 1468649"/>
                <a:gd name="connsiteY1" fmla="*/ 1379511 h 1477996"/>
                <a:gd name="connsiteX2" fmla="*/ 109028 w 1468649"/>
                <a:gd name="connsiteY2" fmla="*/ 712402 h 1477996"/>
                <a:gd name="connsiteX3" fmla="*/ 167975 w 1468649"/>
                <a:gd name="connsiteY3" fmla="*/ 465111 h 1477996"/>
                <a:gd name="connsiteX4" fmla="*/ 396575 w 1468649"/>
                <a:gd name="connsiteY4" fmla="*/ 236511 h 1477996"/>
                <a:gd name="connsiteX5" fmla="*/ 777575 w 1468649"/>
                <a:gd name="connsiteY5" fmla="*/ 160311 h 1477996"/>
                <a:gd name="connsiteX6" fmla="*/ 1032054 w 1468649"/>
                <a:gd name="connsiteY6" fmla="*/ 168937 h 1477996"/>
                <a:gd name="connsiteX7" fmla="*/ 1310975 w 1468649"/>
                <a:gd name="connsiteY7" fmla="*/ 160311 h 1477996"/>
                <a:gd name="connsiteX8" fmla="*/ 1446124 w 1468649"/>
                <a:gd name="connsiteY8" fmla="*/ 76200 h 1477996"/>
                <a:gd name="connsiteX9" fmla="*/ 1446124 w 1468649"/>
                <a:gd name="connsiteY9" fmla="*/ 0 h 1477996"/>
                <a:gd name="connsiteX0" fmla="*/ 15575 w 1446124"/>
                <a:gd name="connsiteY0" fmla="*/ 1303311 h 1477996"/>
                <a:gd name="connsiteX1" fmla="*/ 15575 w 1446124"/>
                <a:gd name="connsiteY1" fmla="*/ 1379511 h 1477996"/>
                <a:gd name="connsiteX2" fmla="*/ 109028 w 1446124"/>
                <a:gd name="connsiteY2" fmla="*/ 712402 h 1477996"/>
                <a:gd name="connsiteX3" fmla="*/ 167975 w 1446124"/>
                <a:gd name="connsiteY3" fmla="*/ 465111 h 1477996"/>
                <a:gd name="connsiteX4" fmla="*/ 396575 w 1446124"/>
                <a:gd name="connsiteY4" fmla="*/ 236511 h 1477996"/>
                <a:gd name="connsiteX5" fmla="*/ 777575 w 1446124"/>
                <a:gd name="connsiteY5" fmla="*/ 160311 h 1477996"/>
                <a:gd name="connsiteX6" fmla="*/ 1032054 w 1446124"/>
                <a:gd name="connsiteY6" fmla="*/ 168937 h 1477996"/>
                <a:gd name="connsiteX7" fmla="*/ 1310975 w 1446124"/>
                <a:gd name="connsiteY7" fmla="*/ 160311 h 1477996"/>
                <a:gd name="connsiteX8" fmla="*/ 1369924 w 1446124"/>
                <a:gd name="connsiteY8" fmla="*/ 126522 h 1477996"/>
                <a:gd name="connsiteX9" fmla="*/ 1446124 w 1446124"/>
                <a:gd name="connsiteY9" fmla="*/ 0 h 1477996"/>
                <a:gd name="connsiteX0" fmla="*/ 9825 w 1440374"/>
                <a:gd name="connsiteY0" fmla="*/ 1303311 h 1435943"/>
                <a:gd name="connsiteX1" fmla="*/ 9825 w 1440374"/>
                <a:gd name="connsiteY1" fmla="*/ 1379511 h 1435943"/>
                <a:gd name="connsiteX2" fmla="*/ 68774 w 1440374"/>
                <a:gd name="connsiteY2" fmla="*/ 964722 h 1435943"/>
                <a:gd name="connsiteX3" fmla="*/ 162225 w 1440374"/>
                <a:gd name="connsiteY3" fmla="*/ 465111 h 1435943"/>
                <a:gd name="connsiteX4" fmla="*/ 390825 w 1440374"/>
                <a:gd name="connsiteY4" fmla="*/ 236511 h 1435943"/>
                <a:gd name="connsiteX5" fmla="*/ 771825 w 1440374"/>
                <a:gd name="connsiteY5" fmla="*/ 160311 h 1435943"/>
                <a:gd name="connsiteX6" fmla="*/ 1026304 w 1440374"/>
                <a:gd name="connsiteY6" fmla="*/ 168937 h 1435943"/>
                <a:gd name="connsiteX7" fmla="*/ 1305225 w 1440374"/>
                <a:gd name="connsiteY7" fmla="*/ 160311 h 1435943"/>
                <a:gd name="connsiteX8" fmla="*/ 1364174 w 1440374"/>
                <a:gd name="connsiteY8" fmla="*/ 126522 h 1435943"/>
                <a:gd name="connsiteX9" fmla="*/ 1440374 w 1440374"/>
                <a:gd name="connsiteY9" fmla="*/ 0 h 1435943"/>
                <a:gd name="connsiteX0" fmla="*/ 9825 w 1440374"/>
                <a:gd name="connsiteY0" fmla="*/ 1303311 h 1435943"/>
                <a:gd name="connsiteX1" fmla="*/ 9825 w 1440374"/>
                <a:gd name="connsiteY1" fmla="*/ 1379511 h 1435943"/>
                <a:gd name="connsiteX2" fmla="*/ 68774 w 1440374"/>
                <a:gd name="connsiteY2" fmla="*/ 1040923 h 1435943"/>
                <a:gd name="connsiteX3" fmla="*/ 68774 w 1440374"/>
                <a:gd name="connsiteY3" fmla="*/ 964722 h 1435943"/>
                <a:gd name="connsiteX4" fmla="*/ 162225 w 1440374"/>
                <a:gd name="connsiteY4" fmla="*/ 465111 h 1435943"/>
                <a:gd name="connsiteX5" fmla="*/ 390825 w 1440374"/>
                <a:gd name="connsiteY5" fmla="*/ 236511 h 1435943"/>
                <a:gd name="connsiteX6" fmla="*/ 771825 w 1440374"/>
                <a:gd name="connsiteY6" fmla="*/ 160311 h 1435943"/>
                <a:gd name="connsiteX7" fmla="*/ 1026304 w 1440374"/>
                <a:gd name="connsiteY7" fmla="*/ 168937 h 1435943"/>
                <a:gd name="connsiteX8" fmla="*/ 1305225 w 1440374"/>
                <a:gd name="connsiteY8" fmla="*/ 160311 h 1435943"/>
                <a:gd name="connsiteX9" fmla="*/ 1364174 w 1440374"/>
                <a:gd name="connsiteY9" fmla="*/ 126522 h 1435943"/>
                <a:gd name="connsiteX10" fmla="*/ 1440374 w 1440374"/>
                <a:gd name="connsiteY10" fmla="*/ 0 h 1435943"/>
                <a:gd name="connsiteX0" fmla="*/ 0 w 1430549"/>
                <a:gd name="connsiteY0" fmla="*/ 1379511 h 1380829"/>
                <a:gd name="connsiteX1" fmla="*/ 58949 w 1430549"/>
                <a:gd name="connsiteY1" fmla="*/ 1040923 h 1380829"/>
                <a:gd name="connsiteX2" fmla="*/ 58949 w 1430549"/>
                <a:gd name="connsiteY2" fmla="*/ 964722 h 1380829"/>
                <a:gd name="connsiteX3" fmla="*/ 152400 w 1430549"/>
                <a:gd name="connsiteY3" fmla="*/ 465111 h 1380829"/>
                <a:gd name="connsiteX4" fmla="*/ 381000 w 1430549"/>
                <a:gd name="connsiteY4" fmla="*/ 236511 h 1380829"/>
                <a:gd name="connsiteX5" fmla="*/ 762000 w 1430549"/>
                <a:gd name="connsiteY5" fmla="*/ 160311 h 1380829"/>
                <a:gd name="connsiteX6" fmla="*/ 1016479 w 1430549"/>
                <a:gd name="connsiteY6" fmla="*/ 168937 h 1380829"/>
                <a:gd name="connsiteX7" fmla="*/ 1295400 w 1430549"/>
                <a:gd name="connsiteY7" fmla="*/ 160311 h 1380829"/>
                <a:gd name="connsiteX8" fmla="*/ 1354349 w 1430549"/>
                <a:gd name="connsiteY8" fmla="*/ 126522 h 1380829"/>
                <a:gd name="connsiteX9" fmla="*/ 1430549 w 1430549"/>
                <a:gd name="connsiteY9" fmla="*/ 0 h 1380829"/>
                <a:gd name="connsiteX0" fmla="*/ 0 w 1430549"/>
                <a:gd name="connsiteY0" fmla="*/ 1379511 h 1380829"/>
                <a:gd name="connsiteX1" fmla="*/ 58949 w 1430549"/>
                <a:gd name="connsiteY1" fmla="*/ 1040923 h 1380829"/>
                <a:gd name="connsiteX2" fmla="*/ 58949 w 1430549"/>
                <a:gd name="connsiteY2" fmla="*/ 964722 h 1380829"/>
                <a:gd name="connsiteX3" fmla="*/ 152400 w 1430549"/>
                <a:gd name="connsiteY3" fmla="*/ 465111 h 1380829"/>
                <a:gd name="connsiteX4" fmla="*/ 381000 w 1430549"/>
                <a:gd name="connsiteY4" fmla="*/ 236511 h 1380829"/>
                <a:gd name="connsiteX5" fmla="*/ 762000 w 1430549"/>
                <a:gd name="connsiteY5" fmla="*/ 160311 h 1380829"/>
                <a:gd name="connsiteX6" fmla="*/ 1016479 w 1430549"/>
                <a:gd name="connsiteY6" fmla="*/ 168937 h 1380829"/>
                <a:gd name="connsiteX7" fmla="*/ 1295400 w 1430549"/>
                <a:gd name="connsiteY7" fmla="*/ 160311 h 1380829"/>
                <a:gd name="connsiteX8" fmla="*/ 1430549 w 1430549"/>
                <a:gd name="connsiteY8" fmla="*/ 0 h 1380829"/>
                <a:gd name="connsiteX0" fmla="*/ 0 w 1430549"/>
                <a:gd name="connsiteY0" fmla="*/ 1379511 h 1380829"/>
                <a:gd name="connsiteX1" fmla="*/ 58949 w 1430549"/>
                <a:gd name="connsiteY1" fmla="*/ 1040923 h 1380829"/>
                <a:gd name="connsiteX2" fmla="*/ 58949 w 1430549"/>
                <a:gd name="connsiteY2" fmla="*/ 964722 h 1380829"/>
                <a:gd name="connsiteX3" fmla="*/ 211349 w 1430549"/>
                <a:gd name="connsiteY3" fmla="*/ 507523 h 1380829"/>
                <a:gd name="connsiteX4" fmla="*/ 381000 w 1430549"/>
                <a:gd name="connsiteY4" fmla="*/ 236511 h 1380829"/>
                <a:gd name="connsiteX5" fmla="*/ 762000 w 1430549"/>
                <a:gd name="connsiteY5" fmla="*/ 160311 h 1380829"/>
                <a:gd name="connsiteX6" fmla="*/ 1016479 w 1430549"/>
                <a:gd name="connsiteY6" fmla="*/ 168937 h 1380829"/>
                <a:gd name="connsiteX7" fmla="*/ 1295400 w 1430549"/>
                <a:gd name="connsiteY7" fmla="*/ 160311 h 1380829"/>
                <a:gd name="connsiteX8" fmla="*/ 1430549 w 1430549"/>
                <a:gd name="connsiteY8" fmla="*/ 0 h 1380829"/>
                <a:gd name="connsiteX0" fmla="*/ 0 w 1430549"/>
                <a:gd name="connsiteY0" fmla="*/ 1379511 h 1380829"/>
                <a:gd name="connsiteX1" fmla="*/ 58949 w 1430549"/>
                <a:gd name="connsiteY1" fmla="*/ 1040923 h 1380829"/>
                <a:gd name="connsiteX2" fmla="*/ 58949 w 1430549"/>
                <a:gd name="connsiteY2" fmla="*/ 964722 h 1380829"/>
                <a:gd name="connsiteX3" fmla="*/ 211349 w 1430549"/>
                <a:gd name="connsiteY3" fmla="*/ 507523 h 1380829"/>
                <a:gd name="connsiteX4" fmla="*/ 439949 w 1430549"/>
                <a:gd name="connsiteY4" fmla="*/ 278923 h 1380829"/>
                <a:gd name="connsiteX5" fmla="*/ 762000 w 1430549"/>
                <a:gd name="connsiteY5" fmla="*/ 160311 h 1380829"/>
                <a:gd name="connsiteX6" fmla="*/ 1016479 w 1430549"/>
                <a:gd name="connsiteY6" fmla="*/ 168937 h 1380829"/>
                <a:gd name="connsiteX7" fmla="*/ 1295400 w 1430549"/>
                <a:gd name="connsiteY7" fmla="*/ 160311 h 1380829"/>
                <a:gd name="connsiteX8" fmla="*/ 1430549 w 1430549"/>
                <a:gd name="connsiteY8" fmla="*/ 0 h 1380829"/>
                <a:gd name="connsiteX0" fmla="*/ 0 w 1430549"/>
                <a:gd name="connsiteY0" fmla="*/ 1379511 h 1380829"/>
                <a:gd name="connsiteX1" fmla="*/ 58949 w 1430549"/>
                <a:gd name="connsiteY1" fmla="*/ 1040923 h 1380829"/>
                <a:gd name="connsiteX2" fmla="*/ 58949 w 1430549"/>
                <a:gd name="connsiteY2" fmla="*/ 964722 h 1380829"/>
                <a:gd name="connsiteX3" fmla="*/ 211349 w 1430549"/>
                <a:gd name="connsiteY3" fmla="*/ 507523 h 1380829"/>
                <a:gd name="connsiteX4" fmla="*/ 439949 w 1430549"/>
                <a:gd name="connsiteY4" fmla="*/ 278923 h 1380829"/>
                <a:gd name="connsiteX5" fmla="*/ 744749 w 1430549"/>
                <a:gd name="connsiteY5" fmla="*/ 202723 h 1380829"/>
                <a:gd name="connsiteX6" fmla="*/ 1016479 w 1430549"/>
                <a:gd name="connsiteY6" fmla="*/ 168937 h 1380829"/>
                <a:gd name="connsiteX7" fmla="*/ 1295400 w 1430549"/>
                <a:gd name="connsiteY7" fmla="*/ 160311 h 1380829"/>
                <a:gd name="connsiteX8" fmla="*/ 1430549 w 1430549"/>
                <a:gd name="connsiteY8" fmla="*/ 0 h 1380829"/>
                <a:gd name="connsiteX0" fmla="*/ 0 w 1430549"/>
                <a:gd name="connsiteY0" fmla="*/ 1379511 h 1380829"/>
                <a:gd name="connsiteX1" fmla="*/ 58949 w 1430549"/>
                <a:gd name="connsiteY1" fmla="*/ 1040923 h 1380829"/>
                <a:gd name="connsiteX2" fmla="*/ 58949 w 1430549"/>
                <a:gd name="connsiteY2" fmla="*/ 964722 h 1380829"/>
                <a:gd name="connsiteX3" fmla="*/ 211349 w 1430549"/>
                <a:gd name="connsiteY3" fmla="*/ 507523 h 1380829"/>
                <a:gd name="connsiteX4" fmla="*/ 439949 w 1430549"/>
                <a:gd name="connsiteY4" fmla="*/ 278923 h 1380829"/>
                <a:gd name="connsiteX5" fmla="*/ 744749 w 1430549"/>
                <a:gd name="connsiteY5" fmla="*/ 202723 h 1380829"/>
                <a:gd name="connsiteX6" fmla="*/ 1016479 w 1430549"/>
                <a:gd name="connsiteY6" fmla="*/ 168937 h 1380829"/>
                <a:gd name="connsiteX7" fmla="*/ 1278149 w 1430549"/>
                <a:gd name="connsiteY7" fmla="*/ 126523 h 1380829"/>
                <a:gd name="connsiteX8" fmla="*/ 1430549 w 1430549"/>
                <a:gd name="connsiteY8" fmla="*/ 0 h 1380829"/>
                <a:gd name="connsiteX0" fmla="*/ 0 w 1430549"/>
                <a:gd name="connsiteY0" fmla="*/ 1379511 h 1379511"/>
                <a:gd name="connsiteX1" fmla="*/ 58949 w 1430549"/>
                <a:gd name="connsiteY1" fmla="*/ 964722 h 1379511"/>
                <a:gd name="connsiteX2" fmla="*/ 211349 w 1430549"/>
                <a:gd name="connsiteY2" fmla="*/ 507523 h 1379511"/>
                <a:gd name="connsiteX3" fmla="*/ 439949 w 1430549"/>
                <a:gd name="connsiteY3" fmla="*/ 278923 h 1379511"/>
                <a:gd name="connsiteX4" fmla="*/ 744749 w 1430549"/>
                <a:gd name="connsiteY4" fmla="*/ 202723 h 1379511"/>
                <a:gd name="connsiteX5" fmla="*/ 1016479 w 1430549"/>
                <a:gd name="connsiteY5" fmla="*/ 168937 h 1379511"/>
                <a:gd name="connsiteX6" fmla="*/ 1278149 w 1430549"/>
                <a:gd name="connsiteY6" fmla="*/ 126523 h 1379511"/>
                <a:gd name="connsiteX7" fmla="*/ 1430549 w 1430549"/>
                <a:gd name="connsiteY7" fmla="*/ 0 h 137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549" h="1379511">
                  <a:moveTo>
                    <a:pt x="0" y="1379511"/>
                  </a:moveTo>
                  <a:cubicBezTo>
                    <a:pt x="12281" y="1293097"/>
                    <a:pt x="23724" y="1110053"/>
                    <a:pt x="58949" y="964722"/>
                  </a:cubicBezTo>
                  <a:cubicBezTo>
                    <a:pt x="94174" y="819391"/>
                    <a:pt x="147849" y="621823"/>
                    <a:pt x="211349" y="507523"/>
                  </a:cubicBezTo>
                  <a:cubicBezTo>
                    <a:pt x="274849" y="393223"/>
                    <a:pt x="351049" y="329723"/>
                    <a:pt x="439949" y="278923"/>
                  </a:cubicBezTo>
                  <a:cubicBezTo>
                    <a:pt x="528849" y="228123"/>
                    <a:pt x="648661" y="221054"/>
                    <a:pt x="744749" y="202723"/>
                  </a:cubicBezTo>
                  <a:cubicBezTo>
                    <a:pt x="840837" y="184392"/>
                    <a:pt x="1016479" y="168937"/>
                    <a:pt x="1016479" y="168937"/>
                  </a:cubicBezTo>
                  <a:cubicBezTo>
                    <a:pt x="1108494" y="155998"/>
                    <a:pt x="1209137" y="154679"/>
                    <a:pt x="1278149" y="126523"/>
                  </a:cubicBezTo>
                  <a:cubicBezTo>
                    <a:pt x="1347161" y="98367"/>
                    <a:pt x="1402393" y="33398"/>
                    <a:pt x="1430549"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76" name="TextBox 113"/>
          <p:cNvSpPr txBox="1">
            <a:spLocks noChangeArrowheads="1"/>
          </p:cNvSpPr>
          <p:nvPr/>
        </p:nvSpPr>
        <p:spPr bwMode="auto">
          <a:xfrm>
            <a:off x="7086600" y="6642556"/>
            <a:ext cx="1066799" cy="215444"/>
          </a:xfrm>
          <a:prstGeom prst="rect">
            <a:avLst/>
          </a:prstGeom>
          <a:solidFill>
            <a:schemeClr val="bg1"/>
          </a:solidFill>
          <a:ln w="9525">
            <a:noFill/>
            <a:miter lim="800000"/>
            <a:headEnd/>
            <a:tailEnd/>
          </a:ln>
        </p:spPr>
        <p:txBody>
          <a:bodyPr wrap="square">
            <a:spAutoFit/>
          </a:bodyPr>
          <a:lstStyle/>
          <a:p>
            <a:r>
              <a:rPr lang="en-US" sz="800" b="1" dirty="0"/>
              <a:t>Scaled SMT depth</a:t>
            </a:r>
          </a:p>
        </p:txBody>
      </p:sp>
      <p:pic>
        <p:nvPicPr>
          <p:cNvPr id="77" name="Picture 4" descr="http://www-odp.tamu.edu/publications/204_SR/121/images/21_f09.gif"/>
          <p:cNvPicPr>
            <a:picLocks noChangeAspect="1" noChangeArrowheads="1"/>
          </p:cNvPicPr>
          <p:nvPr/>
        </p:nvPicPr>
        <p:blipFill>
          <a:blip r:embed="rId14" cstate="print"/>
          <a:srcRect l="5968" t="42451" r="4509"/>
          <a:stretch>
            <a:fillRect/>
          </a:stretch>
        </p:blipFill>
        <p:spPr bwMode="auto">
          <a:xfrm>
            <a:off x="0" y="4907280"/>
            <a:ext cx="2438400" cy="1950720"/>
          </a:xfrm>
          <a:prstGeom prst="rect">
            <a:avLst/>
          </a:prstGeom>
          <a:noFill/>
        </p:spPr>
      </p:pic>
      <p:pic>
        <p:nvPicPr>
          <p:cNvPr id="78" name="Picture 16" descr="hydrate-gas.TIF"/>
          <p:cNvPicPr>
            <a:picLocks noChangeAspect="1"/>
          </p:cNvPicPr>
          <p:nvPr/>
        </p:nvPicPr>
        <p:blipFill>
          <a:blip r:embed="rId15" cstate="print"/>
          <a:srcRect l="5000" t="6148" b="2623"/>
          <a:stretch>
            <a:fillRect/>
          </a:stretch>
        </p:blipFill>
        <p:spPr bwMode="auto">
          <a:xfrm>
            <a:off x="0" y="3200399"/>
            <a:ext cx="2438400" cy="1616103"/>
          </a:xfrm>
          <a:prstGeom prst="rect">
            <a:avLst/>
          </a:prstGeom>
          <a:noFill/>
          <a:ln w="9525">
            <a:noFill/>
            <a:miter lim="800000"/>
            <a:headEnd/>
            <a:tailEnd/>
          </a:ln>
        </p:spPr>
      </p:pic>
      <p:sp>
        <p:nvSpPr>
          <p:cNvPr id="80" name="TextBox 79"/>
          <p:cNvSpPr txBox="1"/>
          <p:nvPr/>
        </p:nvSpPr>
        <p:spPr>
          <a:xfrm>
            <a:off x="7394481" y="5133975"/>
            <a:ext cx="1520919" cy="369332"/>
          </a:xfrm>
          <a:prstGeom prst="rect">
            <a:avLst/>
          </a:prstGeom>
          <a:solidFill>
            <a:schemeClr val="bg1"/>
          </a:solidFill>
        </p:spPr>
        <p:txBody>
          <a:bodyPr wrap="square" rtlCol="0">
            <a:spAutoFit/>
          </a:bodyPr>
          <a:lstStyle/>
          <a:p>
            <a:r>
              <a:rPr lang="en-US" i="1" dirty="0" smtClean="0">
                <a:solidFill>
                  <a:srgbClr val="FF0000"/>
                </a:solidFill>
              </a:rPr>
              <a:t>“Rule of ten”</a:t>
            </a:r>
            <a:endParaRPr lang="en-US" i="1" dirty="0">
              <a:solidFill>
                <a:srgbClr val="FF0000"/>
              </a:solidFill>
            </a:endParaRPr>
          </a:p>
        </p:txBody>
      </p:sp>
      <p:pic>
        <p:nvPicPr>
          <p:cNvPr id="82" name="Picture 81" descr="Figure6.TIF"/>
          <p:cNvPicPr>
            <a:picLocks noChangeAspect="1"/>
          </p:cNvPicPr>
          <p:nvPr/>
        </p:nvPicPr>
        <p:blipFill>
          <a:blip r:embed="rId16" cstate="print"/>
          <a:srcRect t="4789" r="72000" b="72334"/>
          <a:stretch>
            <a:fillRect/>
          </a:stretch>
        </p:blipFill>
        <p:spPr>
          <a:xfrm>
            <a:off x="7382933" y="2286000"/>
            <a:ext cx="1659467" cy="1600200"/>
          </a:xfrm>
          <a:prstGeom prst="rect">
            <a:avLst/>
          </a:prstGeom>
        </p:spPr>
      </p:pic>
      <p:sp>
        <p:nvSpPr>
          <p:cNvPr id="33" name="Rectangle 32"/>
          <p:cNvSpPr/>
          <p:nvPr/>
        </p:nvSpPr>
        <p:spPr>
          <a:xfrm>
            <a:off x="1524000" y="2943100"/>
            <a:ext cx="609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405250" y="2866900"/>
            <a:ext cx="1059906" cy="369332"/>
          </a:xfrm>
          <a:prstGeom prst="rect">
            <a:avLst/>
          </a:prstGeom>
          <a:noFill/>
        </p:spPr>
        <p:txBody>
          <a:bodyPr wrap="none" rtlCol="0">
            <a:spAutoFit/>
          </a:bodyPr>
          <a:lstStyle/>
          <a:p>
            <a:r>
              <a:rPr lang="en-US" i="1" dirty="0" smtClean="0"/>
              <a:t>Pe</a:t>
            </a:r>
            <a:r>
              <a:rPr lang="en-US" i="1" baseline="-25000" dirty="0" smtClean="0"/>
              <a:t>1</a:t>
            </a:r>
            <a:r>
              <a:rPr lang="en-US" dirty="0" smtClean="0"/>
              <a:t>&lt;</a:t>
            </a:r>
            <a:r>
              <a:rPr lang="en-US" i="1" dirty="0" smtClean="0"/>
              <a:t>S</a:t>
            </a:r>
            <a:r>
              <a:rPr lang="en-US" i="1" baseline="-25000" dirty="0" smtClean="0"/>
              <a:t>h</a:t>
            </a:r>
            <a:r>
              <a:rPr lang="en-US" dirty="0" smtClean="0"/>
              <a:t>&gt;</a:t>
            </a:r>
            <a:endParaRPr lang="en-US" dirty="0"/>
          </a:p>
        </p:txBody>
      </p:sp>
      <p:sp>
        <p:nvSpPr>
          <p:cNvPr id="35" name="Rectangle 34"/>
          <p:cNvSpPr/>
          <p:nvPr/>
        </p:nvSpPr>
        <p:spPr>
          <a:xfrm>
            <a:off x="0" y="914400"/>
            <a:ext cx="3810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000" dirty="0" smtClean="0">
                <a:solidFill>
                  <a:schemeClr val="tx1"/>
                </a:solidFill>
              </a:rPr>
              <a:t>Local fluid flux</a:t>
            </a:r>
            <a:endParaRPr 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0">
                                            <p:txEl>
                                              <p:pRg st="0" end="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24" grpId="0" animBg="1"/>
      <p:bldP spid="25" grpId="0" animBg="1"/>
      <p:bldP spid="26" grpId="0"/>
      <p:bldP spid="76" grpId="0" animBg="1"/>
      <p:bldP spid="80" grpId="0" uiExpand="1" build="allAtOnce" animBg="1"/>
      <p:bldP spid="33" grpId="0" animBg="1"/>
      <p:bldP spid="32" grpId="0"/>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4"/>
          <p:cNvSpPr>
            <a:spLocks noGrp="1" noChangeArrowheads="1"/>
          </p:cNvSpPr>
          <p:nvPr>
            <p:ph type="title"/>
          </p:nvPr>
        </p:nvSpPr>
        <p:spPr>
          <a:xfrm>
            <a:off x="390525" y="0"/>
            <a:ext cx="8382000" cy="609600"/>
          </a:xfrm>
        </p:spPr>
        <p:txBody>
          <a:bodyPr/>
          <a:lstStyle/>
          <a:p>
            <a:pPr eaLnBrk="1" hangingPunct="1"/>
            <a:r>
              <a:rPr lang="en-US" sz="3600" b="1" dirty="0" smtClean="0">
                <a:solidFill>
                  <a:schemeClr val="tx2"/>
                </a:solidFill>
                <a:latin typeface="Arial" pitchFamily="34" charset="0"/>
                <a:cs typeface="Arial" pitchFamily="34" charset="0"/>
              </a:rPr>
              <a:t>Conclusions</a:t>
            </a:r>
          </a:p>
        </p:txBody>
      </p:sp>
      <p:sp>
        <p:nvSpPr>
          <p:cNvPr id="12" name="Slide Number Placeholder 11"/>
          <p:cNvSpPr>
            <a:spLocks noGrp="1"/>
          </p:cNvSpPr>
          <p:nvPr>
            <p:ph type="sldNum" sz="quarter" idx="12"/>
          </p:nvPr>
        </p:nvSpPr>
        <p:spPr/>
        <p:txBody>
          <a:bodyPr/>
          <a:lstStyle/>
          <a:p>
            <a:pPr>
              <a:defRPr/>
            </a:pPr>
            <a:fld id="{EDD6D1DA-B3FA-444F-89AF-94AA72472AC3}" type="slidenum">
              <a:rPr lang="en-US" smtClean="0"/>
              <a:pPr>
                <a:defRPr/>
              </a:pPr>
              <a:t>15</a:t>
            </a:fld>
            <a:endParaRPr lang="en-US" dirty="0"/>
          </a:p>
        </p:txBody>
      </p:sp>
      <p:sp>
        <p:nvSpPr>
          <p:cNvPr id="65540" name="TextBox 5"/>
          <p:cNvSpPr txBox="1">
            <a:spLocks noChangeArrowheads="1"/>
          </p:cNvSpPr>
          <p:nvPr/>
        </p:nvSpPr>
        <p:spPr bwMode="auto">
          <a:xfrm>
            <a:off x="0" y="762000"/>
            <a:ext cx="9144000" cy="5262979"/>
          </a:xfrm>
          <a:prstGeom prst="rect">
            <a:avLst/>
          </a:prstGeom>
          <a:noFill/>
          <a:ln w="9525">
            <a:noFill/>
            <a:miter lim="800000"/>
            <a:headEnd/>
            <a:tailEnd/>
          </a:ln>
        </p:spPr>
        <p:txBody>
          <a:bodyPr wrap="square">
            <a:spAutoFit/>
          </a:bodyPr>
          <a:lstStyle/>
          <a:p>
            <a:pPr algn="just">
              <a:buFont typeface="Wingdings" pitchFamily="2" charset="2"/>
              <a:buChar char="§"/>
            </a:pPr>
            <a:r>
              <a:rPr lang="en-US" sz="2400" dirty="0" smtClean="0"/>
              <a:t>  A 1:1 flux balance across the SMT implies dominant AOM at the SMT</a:t>
            </a:r>
          </a:p>
          <a:p>
            <a:pPr algn="just">
              <a:buFont typeface="Wingdings" pitchFamily="2" charset="2"/>
              <a:buChar char="§"/>
            </a:pPr>
            <a:endParaRPr lang="en-US" sz="2400" dirty="0" smtClean="0"/>
          </a:p>
          <a:p>
            <a:pPr algn="just">
              <a:buFont typeface="Wingdings" pitchFamily="2" charset="2"/>
              <a:buChar char="§"/>
            </a:pPr>
            <a:endParaRPr lang="en-US" sz="2400" dirty="0" smtClean="0"/>
          </a:p>
          <a:p>
            <a:pPr algn="just">
              <a:buFont typeface="Wingdings" pitchFamily="2" charset="2"/>
              <a:buChar char="§"/>
            </a:pPr>
            <a:r>
              <a:rPr lang="en-US" sz="2400" dirty="0" smtClean="0"/>
              <a:t> SMT depth is a direct proxy to relate upward methane flux and hydrate saturation</a:t>
            </a:r>
          </a:p>
          <a:p>
            <a:pPr algn="just">
              <a:buFont typeface="Wingdings" pitchFamily="2" charset="2"/>
              <a:buChar char="§"/>
            </a:pPr>
            <a:endParaRPr lang="en-US" sz="2400" dirty="0" smtClean="0"/>
          </a:p>
          <a:p>
            <a:pPr algn="just">
              <a:buFont typeface="Wingdings" pitchFamily="2" charset="2"/>
              <a:buChar char="§"/>
            </a:pPr>
            <a:endParaRPr lang="en-US" sz="2400" dirty="0" smtClean="0"/>
          </a:p>
          <a:p>
            <a:pPr algn="just">
              <a:buFont typeface="Wingdings" pitchFamily="2" charset="2"/>
              <a:buChar char="§"/>
            </a:pPr>
            <a:r>
              <a:rPr lang="en-US" sz="2400" dirty="0" smtClean="0"/>
              <a:t> An empirical “rule of ten” established to relate SMT depth and top of hydrate</a:t>
            </a:r>
          </a:p>
          <a:p>
            <a:pPr algn="just">
              <a:buFont typeface="Wingdings" pitchFamily="2" charset="2"/>
              <a:buChar char="§"/>
            </a:pPr>
            <a:endParaRPr lang="en-US" sz="2400" b="1" dirty="0" smtClean="0"/>
          </a:p>
          <a:p>
            <a:pPr algn="just">
              <a:buFont typeface="Wingdings" pitchFamily="2" charset="2"/>
              <a:buChar char="§"/>
            </a:pPr>
            <a:endParaRPr lang="en-US" sz="2400" b="1" dirty="0" smtClean="0"/>
          </a:p>
          <a:p>
            <a:pPr algn="just">
              <a:buFont typeface="Wingdings" pitchFamily="2" charset="2"/>
              <a:buChar char="§"/>
            </a:pPr>
            <a:r>
              <a:rPr lang="en-US" sz="2400" dirty="0" smtClean="0">
                <a:cs typeface="Arial" pitchFamily="34" charset="0"/>
              </a:rPr>
              <a:t> Developed a model to evaluate hydrate amount and distribution</a:t>
            </a:r>
            <a:endParaRPr lang="en-US" sz="2400" b="1" dirty="0" smtClean="0"/>
          </a:p>
          <a:p>
            <a:pPr algn="just">
              <a:buFont typeface="Wingdings" pitchFamily="2" charset="2"/>
              <a:buChar char="§"/>
            </a:pPr>
            <a:endParaRPr lang="en-US" sz="2400" b="1" dirty="0"/>
          </a:p>
        </p:txBody>
      </p:sp>
      <p:pic>
        <p:nvPicPr>
          <p:cNvPr id="65541" name="Picture 3" descr="BD10219_"/>
          <p:cNvPicPr>
            <a:picLocks noChangeArrowheads="1"/>
          </p:cNvPicPr>
          <p:nvPr/>
        </p:nvPicPr>
        <p:blipFill>
          <a:blip r:embed="rId3"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
          <p:cNvSpPr>
            <a:spLocks noChangeArrowheads="1"/>
          </p:cNvSpPr>
          <p:nvPr/>
        </p:nvSpPr>
        <p:spPr bwMode="auto">
          <a:xfrm>
            <a:off x="1905000" y="2209800"/>
            <a:ext cx="5257800" cy="923925"/>
          </a:xfrm>
          <a:prstGeom prst="rect">
            <a:avLst/>
          </a:prstGeom>
          <a:noFill/>
          <a:ln w="9525">
            <a:noFill/>
            <a:miter lim="800000"/>
            <a:headEnd/>
            <a:tailEnd/>
          </a:ln>
        </p:spPr>
        <p:txBody>
          <a:bodyPr>
            <a:spAutoFit/>
          </a:bodyPr>
          <a:lstStyle/>
          <a:p>
            <a:pPr algn="ctr"/>
            <a:r>
              <a:rPr lang="en-US" sz="5400" b="1" dirty="0">
                <a:solidFill>
                  <a:schemeClr val="tx2"/>
                </a:solidFill>
              </a:rPr>
              <a:t>Back up slides</a:t>
            </a:r>
          </a:p>
        </p:txBody>
      </p:sp>
      <p:sp>
        <p:nvSpPr>
          <p:cNvPr id="3" name="Slide Number Placeholder 2"/>
          <p:cNvSpPr>
            <a:spLocks noGrp="1"/>
          </p:cNvSpPr>
          <p:nvPr>
            <p:ph type="sldNum" sz="quarter" idx="12"/>
          </p:nvPr>
        </p:nvSpPr>
        <p:spPr/>
        <p:txBody>
          <a:bodyPr/>
          <a:lstStyle/>
          <a:p>
            <a:pPr>
              <a:defRPr/>
            </a:pPr>
            <a:fld id="{B4C9ED29-5563-4955-B063-E61EFAC83921}"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457200" y="0"/>
            <a:ext cx="8534400" cy="584200"/>
          </a:xfrm>
          <a:prstGeom prst="rect">
            <a:avLst/>
          </a:prstGeom>
          <a:noFill/>
          <a:ln w="9525">
            <a:noFill/>
            <a:miter lim="800000"/>
            <a:headEnd/>
            <a:tailEnd/>
          </a:ln>
          <a:effectLst/>
        </p:spPr>
        <p:txBody>
          <a:bodyPr>
            <a:spAutoFit/>
          </a:bodyPr>
          <a:lstStyle/>
          <a:p>
            <a:pPr>
              <a:defRPr/>
            </a:pPr>
            <a:r>
              <a:rPr lang="en-US" sz="3200" b="1" dirty="0">
                <a:solidFill>
                  <a:schemeClr val="tx2"/>
                </a:solidFill>
                <a:cs typeface="Arial" pitchFamily="34" charset="0"/>
              </a:rPr>
              <a:t>Pore water chemistry and reaction zones</a:t>
            </a:r>
            <a:endParaRPr lang="en-US" sz="3200" b="1" i="1" dirty="0">
              <a:solidFill>
                <a:schemeClr val="tx2"/>
              </a:solidFill>
              <a:effectLst>
                <a:outerShdw blurRad="38100" dist="38100" dir="2700000" algn="tl">
                  <a:srgbClr val="FFFFFF"/>
                </a:outerShdw>
              </a:effectLst>
              <a:cs typeface="Arial" pitchFamily="34" charset="0"/>
            </a:endParaRPr>
          </a:p>
        </p:txBody>
      </p:sp>
      <p:sp>
        <p:nvSpPr>
          <p:cNvPr id="5" name="Slide Number Placeholder 4"/>
          <p:cNvSpPr>
            <a:spLocks noGrp="1"/>
          </p:cNvSpPr>
          <p:nvPr>
            <p:ph type="sldNum" sz="quarter" idx="12"/>
          </p:nvPr>
        </p:nvSpPr>
        <p:spPr/>
        <p:txBody>
          <a:bodyPr/>
          <a:lstStyle/>
          <a:p>
            <a:pPr>
              <a:defRPr/>
            </a:pPr>
            <a:fld id="{E68C4673-7D6A-426C-8D70-5AF3E1FA4770}" type="slidenum">
              <a:rPr lang="en-US" smtClean="0"/>
              <a:pPr>
                <a:defRPr/>
              </a:pPr>
              <a:t>17</a:t>
            </a:fld>
            <a:endParaRPr lang="en-US" dirty="0"/>
          </a:p>
        </p:txBody>
      </p:sp>
      <p:pic>
        <p:nvPicPr>
          <p:cNvPr id="51204" name="Picture 6" descr="general_schematic.jpg"/>
          <p:cNvPicPr>
            <a:picLocks noChangeAspect="1"/>
          </p:cNvPicPr>
          <p:nvPr/>
        </p:nvPicPr>
        <p:blipFill>
          <a:blip r:embed="rId3" cstate="print"/>
          <a:srcRect t="6757" r="16667" b="12161"/>
          <a:stretch>
            <a:fillRect/>
          </a:stretch>
        </p:blipFill>
        <p:spPr bwMode="auto">
          <a:xfrm>
            <a:off x="1651000" y="1447800"/>
            <a:ext cx="7493000" cy="4495800"/>
          </a:xfrm>
          <a:prstGeom prst="rect">
            <a:avLst/>
          </a:prstGeom>
          <a:noFill/>
          <a:ln w="9525">
            <a:noFill/>
            <a:miter lim="800000"/>
            <a:headEnd/>
            <a:tailEnd/>
          </a:ln>
        </p:spPr>
      </p:pic>
      <p:sp>
        <p:nvSpPr>
          <p:cNvPr id="9" name="AutoShape 12"/>
          <p:cNvSpPr>
            <a:spLocks/>
          </p:cNvSpPr>
          <p:nvPr/>
        </p:nvSpPr>
        <p:spPr bwMode="auto">
          <a:xfrm>
            <a:off x="1568958" y="1905000"/>
            <a:ext cx="221742" cy="824230"/>
          </a:xfrm>
          <a:prstGeom prst="rightBrace">
            <a:avLst>
              <a:gd name="adj1" fmla="val 30556"/>
              <a:gd name="adj2" fmla="val 50000"/>
            </a:avLst>
          </a:prstGeom>
          <a:noFill/>
          <a:ln w="28575">
            <a:solidFill>
              <a:schemeClr val="tx1"/>
            </a:solidFill>
            <a:round/>
            <a:headEnd/>
            <a:tailEnd/>
          </a:ln>
          <a:effectLst/>
          <a:scene3d>
            <a:camera prst="orthographicFront">
              <a:rot lat="0" lon="10800000" rev="0"/>
            </a:camera>
            <a:lightRig rig="threePt" dir="t"/>
          </a:scene3d>
        </p:spPr>
        <p:txBody>
          <a:bodyPr wrap="none" anchor="ctr"/>
          <a:lstStyle/>
          <a:p>
            <a:pPr>
              <a:defRPr/>
            </a:pPr>
            <a:endParaRPr lang="en-US" dirty="0"/>
          </a:p>
        </p:txBody>
      </p:sp>
      <p:sp>
        <p:nvSpPr>
          <p:cNvPr id="10" name="AutoShape 13"/>
          <p:cNvSpPr>
            <a:spLocks/>
          </p:cNvSpPr>
          <p:nvPr/>
        </p:nvSpPr>
        <p:spPr bwMode="auto">
          <a:xfrm>
            <a:off x="1568958" y="2743200"/>
            <a:ext cx="221742" cy="3072130"/>
          </a:xfrm>
          <a:prstGeom prst="rightBrace">
            <a:avLst>
              <a:gd name="adj1" fmla="val 113889"/>
              <a:gd name="adj2" fmla="val 50000"/>
            </a:avLst>
          </a:prstGeom>
          <a:noFill/>
          <a:ln w="28575">
            <a:solidFill>
              <a:schemeClr val="tx1"/>
            </a:solidFill>
            <a:round/>
            <a:headEnd/>
            <a:tailEnd/>
          </a:ln>
          <a:effectLst/>
          <a:scene3d>
            <a:camera prst="orthographicFront">
              <a:rot lat="0" lon="10800000" rev="0"/>
            </a:camera>
            <a:lightRig rig="threePt" dir="t"/>
          </a:scene3d>
        </p:spPr>
        <p:txBody>
          <a:bodyPr wrap="none" anchor="ctr"/>
          <a:lstStyle/>
          <a:p>
            <a:pPr>
              <a:defRPr/>
            </a:pPr>
            <a:endParaRPr lang="en-US" dirty="0"/>
          </a:p>
        </p:txBody>
      </p:sp>
      <p:sp>
        <p:nvSpPr>
          <p:cNvPr id="51207" name="Text Box 8"/>
          <p:cNvSpPr txBox="1">
            <a:spLocks noChangeArrowheads="1"/>
          </p:cNvSpPr>
          <p:nvPr/>
        </p:nvSpPr>
        <p:spPr bwMode="auto">
          <a:xfrm>
            <a:off x="-84138" y="1933575"/>
            <a:ext cx="1760538" cy="584775"/>
          </a:xfrm>
          <a:prstGeom prst="rect">
            <a:avLst/>
          </a:prstGeom>
          <a:noFill/>
          <a:ln w="9525">
            <a:noFill/>
            <a:miter lim="800000"/>
            <a:headEnd/>
            <a:tailEnd/>
          </a:ln>
        </p:spPr>
        <p:txBody>
          <a:bodyPr>
            <a:spAutoFit/>
          </a:bodyPr>
          <a:lstStyle/>
          <a:p>
            <a:pPr algn="ctr"/>
            <a:r>
              <a:rPr lang="en-US" sz="1600" b="1" dirty="0" smtClean="0">
                <a:solidFill>
                  <a:srgbClr val="FF0000"/>
                </a:solidFill>
              </a:rPr>
              <a:t>Sulfate reduction </a:t>
            </a:r>
            <a:r>
              <a:rPr lang="en-US" sz="1600" b="1" dirty="0">
                <a:solidFill>
                  <a:srgbClr val="FF0000"/>
                </a:solidFill>
              </a:rPr>
              <a:t>zone</a:t>
            </a:r>
          </a:p>
        </p:txBody>
      </p:sp>
      <p:sp>
        <p:nvSpPr>
          <p:cNvPr id="51208" name="Text Box 8"/>
          <p:cNvSpPr txBox="1">
            <a:spLocks noChangeArrowheads="1"/>
          </p:cNvSpPr>
          <p:nvPr/>
        </p:nvSpPr>
        <p:spPr bwMode="auto">
          <a:xfrm>
            <a:off x="-219075" y="3790950"/>
            <a:ext cx="2057400" cy="584200"/>
          </a:xfrm>
          <a:prstGeom prst="rect">
            <a:avLst/>
          </a:prstGeom>
          <a:noFill/>
          <a:ln w="9525">
            <a:noFill/>
            <a:miter lim="800000"/>
            <a:headEnd/>
            <a:tailEnd/>
          </a:ln>
        </p:spPr>
        <p:txBody>
          <a:bodyPr>
            <a:spAutoFit/>
          </a:bodyPr>
          <a:lstStyle/>
          <a:p>
            <a:pPr algn="ctr"/>
            <a:r>
              <a:rPr lang="en-US" sz="1600" b="1" dirty="0">
                <a:solidFill>
                  <a:srgbClr val="FF0000"/>
                </a:solidFill>
              </a:rPr>
              <a:t>Methanogenesis</a:t>
            </a:r>
          </a:p>
          <a:p>
            <a:pPr algn="ctr"/>
            <a:r>
              <a:rPr lang="en-US" sz="1600" b="1" dirty="0">
                <a:solidFill>
                  <a:srgbClr val="FF0000"/>
                </a:solidFill>
              </a:rPr>
              <a:t>zone</a:t>
            </a:r>
          </a:p>
        </p:txBody>
      </p:sp>
      <p:pic>
        <p:nvPicPr>
          <p:cNvPr id="51209" name="Picture 3" descr="BD10219_"/>
          <p:cNvPicPr>
            <a:picLocks noChangeArrowheads="1"/>
          </p:cNvPicPr>
          <p:nvPr/>
        </p:nvPicPr>
        <p:blipFill>
          <a:blip r:embed="rId4"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51210" name="TextBox 113"/>
          <p:cNvSpPr txBox="1">
            <a:spLocks noChangeArrowheads="1"/>
          </p:cNvSpPr>
          <p:nvPr/>
        </p:nvSpPr>
        <p:spPr bwMode="auto">
          <a:xfrm>
            <a:off x="2514600" y="6324600"/>
            <a:ext cx="4267200" cy="338554"/>
          </a:xfrm>
          <a:prstGeom prst="rect">
            <a:avLst/>
          </a:prstGeom>
          <a:noFill/>
          <a:ln w="9525">
            <a:noFill/>
            <a:miter lim="800000"/>
            <a:headEnd/>
            <a:tailEnd/>
          </a:ln>
        </p:spPr>
        <p:txBody>
          <a:bodyPr wrap="square">
            <a:spAutoFit/>
          </a:bodyPr>
          <a:lstStyle/>
          <a:p>
            <a:r>
              <a:rPr lang="en-US" sz="1600" i="1" dirty="0"/>
              <a:t>Snyder et al., J. Geochem. Explor., </a:t>
            </a:r>
            <a:r>
              <a:rPr lang="en-US" sz="1600" dirty="0"/>
              <a:t>(2007)</a:t>
            </a:r>
          </a:p>
        </p:txBody>
      </p:sp>
      <p:sp>
        <p:nvSpPr>
          <p:cNvPr id="15" name="Rectangle 14"/>
          <p:cNvSpPr/>
          <p:nvPr/>
        </p:nvSpPr>
        <p:spPr>
          <a:xfrm>
            <a:off x="3124200" y="1466850"/>
            <a:ext cx="4724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1212" name="Picture 1"/>
          <p:cNvPicPr>
            <a:picLocks noChangeAspect="1" noChangeArrowheads="1"/>
          </p:cNvPicPr>
          <p:nvPr/>
        </p:nvPicPr>
        <p:blipFill>
          <a:blip r:embed="rId5" cstate="print"/>
          <a:srcRect r="27151"/>
          <a:stretch>
            <a:fillRect/>
          </a:stretch>
        </p:blipFill>
        <p:spPr bwMode="auto">
          <a:xfrm>
            <a:off x="2562225" y="1362075"/>
            <a:ext cx="5791200" cy="21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a:xfrm>
            <a:off x="0" y="0"/>
            <a:ext cx="9144000" cy="609600"/>
          </a:xfrm>
        </p:spPr>
        <p:txBody>
          <a:bodyPr/>
          <a:lstStyle/>
          <a:p>
            <a:r>
              <a:rPr lang="en-US" sz="2800" b="1" dirty="0" smtClean="0">
                <a:solidFill>
                  <a:schemeClr val="tx2"/>
                </a:solidFill>
                <a:latin typeface="Arial" pitchFamily="34" charset="0"/>
                <a:cs typeface="Arial" pitchFamily="34" charset="0"/>
              </a:rPr>
              <a:t>Pore water chemistry data: Sites 1244 and KC151</a:t>
            </a:r>
          </a:p>
        </p:txBody>
      </p:sp>
      <p:sp>
        <p:nvSpPr>
          <p:cNvPr id="5529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pic>
        <p:nvPicPr>
          <p:cNvPr id="55300" name="Picture 3" descr="BD10219_"/>
          <p:cNvPicPr>
            <a:picLocks noChangeArrowheads="1"/>
          </p:cNvPicPr>
          <p:nvPr/>
        </p:nvPicPr>
        <p:blipFill>
          <a:blip r:embed="rId3"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55301" name="TextBox 113"/>
          <p:cNvSpPr txBox="1">
            <a:spLocks noChangeArrowheads="1"/>
          </p:cNvSpPr>
          <p:nvPr/>
        </p:nvSpPr>
        <p:spPr bwMode="auto">
          <a:xfrm>
            <a:off x="0" y="6488113"/>
            <a:ext cx="4648200" cy="338554"/>
          </a:xfrm>
          <a:prstGeom prst="rect">
            <a:avLst/>
          </a:prstGeom>
          <a:noFill/>
          <a:ln w="9525">
            <a:noFill/>
            <a:miter lim="800000"/>
            <a:headEnd/>
            <a:tailEnd/>
          </a:ln>
        </p:spPr>
        <p:txBody>
          <a:bodyPr>
            <a:spAutoFit/>
          </a:bodyPr>
          <a:lstStyle/>
          <a:p>
            <a:r>
              <a:rPr lang="en-US" sz="1600" i="1" dirty="0"/>
              <a:t>Chatterjee et al., J. Geophys. Res., </a:t>
            </a:r>
            <a:r>
              <a:rPr lang="en-US" sz="1600" dirty="0"/>
              <a:t>(2011)</a:t>
            </a:r>
          </a:p>
        </p:txBody>
      </p:sp>
      <p:pic>
        <p:nvPicPr>
          <p:cNvPr id="55302" name="Picture 1"/>
          <p:cNvPicPr>
            <a:picLocks noChangeAspect="1" noChangeArrowheads="1"/>
          </p:cNvPicPr>
          <p:nvPr/>
        </p:nvPicPr>
        <p:blipFill>
          <a:blip r:embed="rId4" cstate="print"/>
          <a:srcRect t="-27886" b="9039"/>
          <a:stretch>
            <a:fillRect/>
          </a:stretch>
        </p:blipFill>
        <p:spPr bwMode="auto">
          <a:xfrm>
            <a:off x="0" y="-457200"/>
            <a:ext cx="9144000" cy="6819900"/>
          </a:xfrm>
          <a:prstGeom prst="rect">
            <a:avLst/>
          </a:prstGeom>
          <a:noFill/>
          <a:ln w="9525">
            <a:noFill/>
            <a:miter lim="800000"/>
            <a:headEnd/>
            <a:tailEnd/>
          </a:ln>
        </p:spPr>
      </p:pic>
      <p:sp>
        <p:nvSpPr>
          <p:cNvPr id="10" name="Rectangle 9"/>
          <p:cNvSpPr/>
          <p:nvPr/>
        </p:nvSpPr>
        <p:spPr>
          <a:xfrm>
            <a:off x="533400" y="6315075"/>
            <a:ext cx="8610600" cy="76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5304" name="Picture 2"/>
          <p:cNvPicPr>
            <a:picLocks noChangeAspect="1" noChangeArrowheads="1"/>
          </p:cNvPicPr>
          <p:nvPr/>
        </p:nvPicPr>
        <p:blipFill>
          <a:blip r:embed="rId5" cstate="print"/>
          <a:srcRect/>
          <a:stretch>
            <a:fillRect/>
          </a:stretch>
        </p:blipFill>
        <p:spPr bwMode="auto">
          <a:xfrm>
            <a:off x="533400" y="723900"/>
            <a:ext cx="8229600" cy="220663"/>
          </a:xfrm>
          <a:prstGeom prst="rect">
            <a:avLst/>
          </a:prstGeom>
          <a:noFill/>
          <a:ln w="9525">
            <a:noFill/>
            <a:miter lim="800000"/>
            <a:headEnd/>
            <a:tailEnd/>
          </a:ln>
        </p:spPr>
      </p:pic>
      <p:pic>
        <p:nvPicPr>
          <p:cNvPr id="55305" name="Picture 3"/>
          <p:cNvPicPr>
            <a:picLocks noChangeAspect="1" noChangeArrowheads="1"/>
          </p:cNvPicPr>
          <p:nvPr/>
        </p:nvPicPr>
        <p:blipFill>
          <a:blip r:embed="rId6" cstate="print"/>
          <a:srcRect/>
          <a:stretch>
            <a:fillRect/>
          </a:stretch>
        </p:blipFill>
        <p:spPr bwMode="auto">
          <a:xfrm>
            <a:off x="457200" y="1019175"/>
            <a:ext cx="8639175" cy="207963"/>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pPr>
              <a:defRPr/>
            </a:pPr>
            <a:fld id="{76974548-496B-48BD-89A6-BD6FBB3BC329}"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igure6.TIF"/>
          <p:cNvPicPr>
            <a:picLocks noChangeAspect="1"/>
          </p:cNvPicPr>
          <p:nvPr/>
        </p:nvPicPr>
        <p:blipFill>
          <a:blip r:embed="rId3" cstate="print"/>
          <a:srcRect t="34444"/>
          <a:stretch>
            <a:fillRect/>
          </a:stretch>
        </p:blipFill>
        <p:spPr>
          <a:xfrm>
            <a:off x="742950" y="609600"/>
            <a:ext cx="7620000" cy="5895655"/>
          </a:xfrm>
          <a:prstGeom prst="rect">
            <a:avLst/>
          </a:prstGeom>
        </p:spPr>
      </p:pic>
      <p:sp>
        <p:nvSpPr>
          <p:cNvPr id="55298" name="Rectangle 4"/>
          <p:cNvSpPr>
            <a:spLocks noGrp="1" noChangeArrowheads="1"/>
          </p:cNvSpPr>
          <p:nvPr>
            <p:ph type="title"/>
          </p:nvPr>
        </p:nvSpPr>
        <p:spPr>
          <a:xfrm>
            <a:off x="0" y="0"/>
            <a:ext cx="9144000" cy="609600"/>
          </a:xfrm>
        </p:spPr>
        <p:txBody>
          <a:bodyPr/>
          <a:lstStyle/>
          <a:p>
            <a:r>
              <a:rPr lang="en-US" sz="3600" b="1" dirty="0" smtClean="0">
                <a:solidFill>
                  <a:schemeClr val="tx2"/>
                </a:solidFill>
                <a:latin typeface="Arial" pitchFamily="34" charset="0"/>
                <a:cs typeface="Arial" pitchFamily="34" charset="0"/>
              </a:rPr>
              <a:t>Pore water chemistry data: Site 1230</a:t>
            </a:r>
          </a:p>
        </p:txBody>
      </p:sp>
      <p:sp>
        <p:nvSpPr>
          <p:cNvPr id="5529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pic>
        <p:nvPicPr>
          <p:cNvPr id="55300" name="Picture 3" descr="BD10219_"/>
          <p:cNvPicPr>
            <a:picLocks noChangeArrowheads="1"/>
          </p:cNvPicPr>
          <p:nvPr/>
        </p:nvPicPr>
        <p:blipFill>
          <a:blip r:embed="rId4"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55301" name="TextBox 113"/>
          <p:cNvSpPr txBox="1">
            <a:spLocks noChangeArrowheads="1"/>
          </p:cNvSpPr>
          <p:nvPr/>
        </p:nvSpPr>
        <p:spPr bwMode="auto">
          <a:xfrm>
            <a:off x="0" y="6488113"/>
            <a:ext cx="4648200" cy="338554"/>
          </a:xfrm>
          <a:prstGeom prst="rect">
            <a:avLst/>
          </a:prstGeom>
          <a:noFill/>
          <a:ln w="9525">
            <a:noFill/>
            <a:miter lim="800000"/>
            <a:headEnd/>
            <a:tailEnd/>
          </a:ln>
        </p:spPr>
        <p:txBody>
          <a:bodyPr>
            <a:spAutoFit/>
          </a:bodyPr>
          <a:lstStyle/>
          <a:p>
            <a:r>
              <a:rPr lang="en-US" sz="1600" i="1" dirty="0"/>
              <a:t>Chatterjee et al., </a:t>
            </a:r>
            <a:r>
              <a:rPr lang="en-US" sz="1600" dirty="0" smtClean="0"/>
              <a:t>(2012) to be submitted</a:t>
            </a:r>
            <a:endParaRPr lang="en-US" sz="1600" dirty="0"/>
          </a:p>
        </p:txBody>
      </p:sp>
      <p:sp>
        <p:nvSpPr>
          <p:cNvPr id="11" name="Slide Number Placeholder 10"/>
          <p:cNvSpPr>
            <a:spLocks noGrp="1"/>
          </p:cNvSpPr>
          <p:nvPr>
            <p:ph type="sldNum" sz="quarter" idx="12"/>
          </p:nvPr>
        </p:nvSpPr>
        <p:spPr/>
        <p:txBody>
          <a:bodyPr/>
          <a:lstStyle/>
          <a:p>
            <a:pPr>
              <a:defRPr/>
            </a:pPr>
            <a:fld id="{76974548-496B-48BD-89A6-BD6FBB3BC329}"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1295400" y="457200"/>
            <a:ext cx="6477000" cy="762000"/>
          </a:xfrm>
        </p:spPr>
        <p:txBody>
          <a:bodyPr/>
          <a:lstStyle/>
          <a:p>
            <a:pPr eaLnBrk="1" hangingPunct="1"/>
            <a:r>
              <a:rPr lang="en-US" sz="3600" dirty="0" smtClean="0"/>
              <a:t>     </a:t>
            </a:r>
            <a:endParaRPr lang="en-US" sz="3000" b="1" dirty="0" smtClean="0">
              <a:latin typeface="Arial" pitchFamily="34" charset="0"/>
              <a:cs typeface="Arial" pitchFamily="34" charset="0"/>
            </a:endParaRPr>
          </a:p>
        </p:txBody>
      </p:sp>
      <p:pic>
        <p:nvPicPr>
          <p:cNvPr id="13315" name="Content Placeholder 5"/>
          <p:cNvPicPr>
            <a:picLocks noGrp="1" noChangeAspect="1" noChangeArrowheads="1"/>
          </p:cNvPicPr>
          <p:nvPr>
            <p:ph idx="1"/>
          </p:nvPr>
        </p:nvPicPr>
        <p:blipFill>
          <a:blip r:embed="rId3" cstate="print"/>
          <a:srcRect l="53731" t="45251"/>
          <a:stretch>
            <a:fillRect/>
          </a:stretch>
        </p:blipFill>
        <p:spPr>
          <a:xfrm>
            <a:off x="6096000" y="1312863"/>
            <a:ext cx="3048000" cy="2973387"/>
          </a:xfrm>
        </p:spPr>
      </p:pic>
      <p:sp>
        <p:nvSpPr>
          <p:cNvPr id="13316" name="Text Box 6"/>
          <p:cNvSpPr txBox="1">
            <a:spLocks noChangeArrowheads="1"/>
          </p:cNvSpPr>
          <p:nvPr/>
        </p:nvSpPr>
        <p:spPr bwMode="auto">
          <a:xfrm>
            <a:off x="6400800" y="4343400"/>
            <a:ext cx="2590800" cy="523220"/>
          </a:xfrm>
          <a:prstGeom prst="rect">
            <a:avLst/>
          </a:prstGeom>
          <a:noFill/>
          <a:ln w="9525">
            <a:noFill/>
            <a:miter lim="800000"/>
            <a:headEnd/>
            <a:tailEnd/>
          </a:ln>
        </p:spPr>
        <p:txBody>
          <a:bodyPr wrap="square">
            <a:spAutoFit/>
          </a:bodyPr>
          <a:lstStyle/>
          <a:p>
            <a:pPr algn="ctr"/>
            <a:r>
              <a:rPr lang="en-US" sz="1400" i="1" dirty="0"/>
              <a:t>Torres et al., Earth Planet. Sci. Lett., </a:t>
            </a:r>
            <a:r>
              <a:rPr lang="en-US" sz="1400" dirty="0"/>
              <a:t>(2004)</a:t>
            </a:r>
          </a:p>
        </p:txBody>
      </p:sp>
      <p:sp>
        <p:nvSpPr>
          <p:cNvPr id="10" name="Slide Number Placeholder 9"/>
          <p:cNvSpPr>
            <a:spLocks noGrp="1"/>
          </p:cNvSpPr>
          <p:nvPr>
            <p:ph type="sldNum" sz="quarter" idx="12"/>
          </p:nvPr>
        </p:nvSpPr>
        <p:spPr/>
        <p:txBody>
          <a:bodyPr/>
          <a:lstStyle/>
          <a:p>
            <a:pPr>
              <a:defRPr/>
            </a:pPr>
            <a:fld id="{0F349F61-E75B-42E5-BFA0-2A30E3176DB8}" type="slidenum">
              <a:rPr lang="en-US" smtClean="0"/>
              <a:pPr>
                <a:defRPr/>
              </a:pPr>
              <a:t>2</a:t>
            </a:fld>
            <a:endParaRPr lang="en-US" dirty="0"/>
          </a:p>
        </p:txBody>
      </p:sp>
      <p:sp>
        <p:nvSpPr>
          <p:cNvPr id="12" name="Rectangle 4"/>
          <p:cNvSpPr txBox="1">
            <a:spLocks noChangeArrowheads="1"/>
          </p:cNvSpPr>
          <p:nvPr/>
        </p:nvSpPr>
        <p:spPr bwMode="auto">
          <a:xfrm>
            <a:off x="457200" y="0"/>
            <a:ext cx="8229600" cy="609600"/>
          </a:xfrm>
          <a:prstGeom prst="rect">
            <a:avLst/>
          </a:prstGeom>
          <a:noFill/>
          <a:ln w="9525">
            <a:noFill/>
            <a:miter lim="800000"/>
            <a:headEnd/>
            <a:tailEnd/>
          </a:ln>
        </p:spPr>
        <p:txBody>
          <a:bodyPr anchor="ctr"/>
          <a:lstStyle/>
          <a:p>
            <a:pPr algn="ctr" eaLnBrk="0" hangingPunct="0">
              <a:defRPr/>
            </a:pPr>
            <a:r>
              <a:rPr lang="en-US" sz="3600" b="1" dirty="0">
                <a:solidFill>
                  <a:schemeClr val="tx2"/>
                </a:solidFill>
                <a:ea typeface="+mj-ea"/>
                <a:cs typeface="Arial" pitchFamily="34" charset="0"/>
              </a:rPr>
              <a:t>Gas hydrates</a:t>
            </a:r>
          </a:p>
        </p:txBody>
      </p:sp>
      <p:pic>
        <p:nvPicPr>
          <p:cNvPr id="13319" name="Picture 2" descr="http://msnbcmedia.msn.com/j/MSNBC/Components/Photo/_new/090820-coslog-hydrate-square.small.jpg"/>
          <p:cNvPicPr>
            <a:picLocks noChangeAspect="1" noChangeArrowheads="1"/>
          </p:cNvPicPr>
          <p:nvPr/>
        </p:nvPicPr>
        <p:blipFill>
          <a:blip r:embed="rId4" cstate="print"/>
          <a:srcRect/>
          <a:stretch>
            <a:fillRect/>
          </a:stretch>
        </p:blipFill>
        <p:spPr bwMode="auto">
          <a:xfrm>
            <a:off x="152400" y="1454150"/>
            <a:ext cx="2687638" cy="2660650"/>
          </a:xfrm>
          <a:prstGeom prst="rect">
            <a:avLst/>
          </a:prstGeom>
          <a:noFill/>
          <a:ln w="9525">
            <a:noFill/>
            <a:miter lim="800000"/>
            <a:headEnd/>
            <a:tailEnd/>
          </a:ln>
        </p:spPr>
      </p:pic>
      <p:sp>
        <p:nvSpPr>
          <p:cNvPr id="13320" name="Text Box 6"/>
          <p:cNvSpPr txBox="1">
            <a:spLocks noChangeArrowheads="1"/>
          </p:cNvSpPr>
          <p:nvPr/>
        </p:nvSpPr>
        <p:spPr bwMode="auto">
          <a:xfrm>
            <a:off x="533400" y="838200"/>
            <a:ext cx="8032968" cy="369332"/>
          </a:xfrm>
          <a:prstGeom prst="rect">
            <a:avLst/>
          </a:prstGeom>
          <a:noFill/>
          <a:ln w="9525">
            <a:noFill/>
            <a:miter lim="800000"/>
            <a:headEnd/>
            <a:tailEnd/>
          </a:ln>
        </p:spPr>
        <p:txBody>
          <a:bodyPr wrap="none">
            <a:spAutoFit/>
          </a:bodyPr>
          <a:lstStyle/>
          <a:p>
            <a:r>
              <a:rPr lang="en-US" b="1" dirty="0" smtClean="0">
                <a:cs typeface="Arial" pitchFamily="34" charset="0"/>
              </a:rPr>
              <a:t>Cage structure		  “</a:t>
            </a:r>
            <a:r>
              <a:rPr lang="en-US" b="1" i="1" dirty="0">
                <a:cs typeface="Arial" pitchFamily="34" charset="0"/>
              </a:rPr>
              <a:t>Ice that burns</a:t>
            </a:r>
            <a:r>
              <a:rPr lang="en-US" b="1" dirty="0">
                <a:cs typeface="Arial" pitchFamily="34" charset="0"/>
              </a:rPr>
              <a:t>”	</a:t>
            </a:r>
            <a:r>
              <a:rPr lang="en-US" b="1" dirty="0" smtClean="0">
                <a:cs typeface="Arial" pitchFamily="34" charset="0"/>
              </a:rPr>
              <a:t>  </a:t>
            </a:r>
            <a:r>
              <a:rPr lang="en-US" b="1" dirty="0">
                <a:cs typeface="Arial" pitchFamily="34" charset="0"/>
              </a:rPr>
              <a:t>	</a:t>
            </a:r>
            <a:r>
              <a:rPr lang="en-US" b="1" dirty="0" smtClean="0">
                <a:cs typeface="Arial" pitchFamily="34" charset="0"/>
              </a:rPr>
              <a:t>Core </a:t>
            </a:r>
            <a:r>
              <a:rPr lang="en-US" b="1" dirty="0">
                <a:cs typeface="Arial" pitchFamily="34" charset="0"/>
              </a:rPr>
              <a:t>sample</a:t>
            </a:r>
            <a:endParaRPr lang="en-US" b="1" dirty="0"/>
          </a:p>
        </p:txBody>
      </p:sp>
      <p:pic>
        <p:nvPicPr>
          <p:cNvPr id="13321" name="Picture 6" descr="http://www.ruf.rice.edu/~hydrates/images/img001.jpg"/>
          <p:cNvPicPr>
            <a:picLocks noChangeAspect="1" noChangeArrowheads="1"/>
          </p:cNvPicPr>
          <p:nvPr/>
        </p:nvPicPr>
        <p:blipFill>
          <a:blip r:embed="rId5" cstate="print"/>
          <a:srcRect/>
          <a:stretch>
            <a:fillRect/>
          </a:stretch>
        </p:blipFill>
        <p:spPr bwMode="auto">
          <a:xfrm>
            <a:off x="3200400" y="1320800"/>
            <a:ext cx="2509838" cy="2946400"/>
          </a:xfrm>
          <a:prstGeom prst="rect">
            <a:avLst/>
          </a:prstGeom>
          <a:noFill/>
          <a:ln w="9525">
            <a:noFill/>
            <a:miter lim="800000"/>
            <a:headEnd/>
            <a:tailEnd/>
          </a:ln>
        </p:spPr>
      </p:pic>
      <p:pic>
        <p:nvPicPr>
          <p:cNvPr id="13322" name="Picture 3" descr="BD10219_"/>
          <p:cNvPicPr>
            <a:picLocks noChangeArrowheads="1"/>
          </p:cNvPicPr>
          <p:nvPr/>
        </p:nvPicPr>
        <p:blipFill>
          <a:blip r:embed="rId6"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13323" name="Text Box 6"/>
          <p:cNvSpPr txBox="1">
            <a:spLocks noChangeArrowheads="1"/>
          </p:cNvSpPr>
          <p:nvPr/>
        </p:nvSpPr>
        <p:spPr bwMode="auto">
          <a:xfrm>
            <a:off x="775650" y="4343400"/>
            <a:ext cx="1361270" cy="307777"/>
          </a:xfrm>
          <a:prstGeom prst="rect">
            <a:avLst/>
          </a:prstGeom>
          <a:noFill/>
          <a:ln w="9525">
            <a:noFill/>
            <a:miter lim="800000"/>
            <a:headEnd/>
            <a:tailEnd/>
          </a:ln>
        </p:spPr>
        <p:txBody>
          <a:bodyPr wrap="none">
            <a:spAutoFit/>
          </a:bodyPr>
          <a:lstStyle/>
          <a:p>
            <a:r>
              <a:rPr lang="en-US" sz="1400" dirty="0" smtClean="0"/>
              <a:t>Source: </a:t>
            </a:r>
            <a:r>
              <a:rPr lang="en-US" sz="1400" dirty="0"/>
              <a:t>USGS</a:t>
            </a:r>
          </a:p>
        </p:txBody>
      </p:sp>
      <p:sp>
        <p:nvSpPr>
          <p:cNvPr id="13324" name="TextBox 16"/>
          <p:cNvSpPr txBox="1">
            <a:spLocks noChangeArrowheads="1"/>
          </p:cNvSpPr>
          <p:nvPr/>
        </p:nvSpPr>
        <p:spPr bwMode="auto">
          <a:xfrm>
            <a:off x="457200" y="5267325"/>
            <a:ext cx="8686800" cy="923925"/>
          </a:xfrm>
          <a:prstGeom prst="rect">
            <a:avLst/>
          </a:prstGeom>
          <a:noFill/>
          <a:ln w="9525">
            <a:noFill/>
            <a:miter lim="800000"/>
            <a:headEnd/>
            <a:tailEnd/>
          </a:ln>
        </p:spPr>
        <p:txBody>
          <a:bodyPr>
            <a:spAutoFit/>
          </a:bodyPr>
          <a:lstStyle/>
          <a:p>
            <a:r>
              <a:rPr lang="en-US" b="1" dirty="0"/>
              <a:t>	    		</a:t>
            </a:r>
          </a:p>
          <a:p>
            <a:r>
              <a:rPr lang="en-US" b="1" dirty="0"/>
              <a:t>	    </a:t>
            </a:r>
            <a:r>
              <a:rPr lang="en-US" dirty="0"/>
              <a:t>	     	      	    	</a:t>
            </a:r>
          </a:p>
          <a:p>
            <a:r>
              <a:rPr lang="en-US" dirty="0"/>
              <a:t>  </a:t>
            </a:r>
          </a:p>
        </p:txBody>
      </p:sp>
      <p:sp>
        <p:nvSpPr>
          <p:cNvPr id="13325" name="Text Box 6"/>
          <p:cNvSpPr txBox="1">
            <a:spLocks noChangeArrowheads="1"/>
          </p:cNvSpPr>
          <p:nvPr/>
        </p:nvSpPr>
        <p:spPr bwMode="auto">
          <a:xfrm>
            <a:off x="3657600" y="4343400"/>
            <a:ext cx="1361270" cy="307777"/>
          </a:xfrm>
          <a:prstGeom prst="rect">
            <a:avLst/>
          </a:prstGeom>
          <a:noFill/>
          <a:ln w="9525">
            <a:noFill/>
            <a:miter lim="800000"/>
            <a:headEnd/>
            <a:tailEnd/>
          </a:ln>
        </p:spPr>
        <p:txBody>
          <a:bodyPr wrap="none">
            <a:spAutoFit/>
          </a:bodyPr>
          <a:lstStyle/>
          <a:p>
            <a:r>
              <a:rPr lang="en-US" sz="1400" dirty="0" smtClean="0"/>
              <a:t>Source: </a:t>
            </a:r>
            <a:r>
              <a:rPr lang="en-US" sz="1400" dirty="0"/>
              <a:t>USGS</a:t>
            </a:r>
          </a:p>
        </p:txBody>
      </p:sp>
      <p:graphicFrame>
        <p:nvGraphicFramePr>
          <p:cNvPr id="19" name="Table 18"/>
          <p:cNvGraphicFramePr>
            <a:graphicFrameLocks noGrp="1"/>
          </p:cNvGraphicFramePr>
          <p:nvPr/>
        </p:nvGraphicFramePr>
        <p:xfrm>
          <a:off x="76200" y="5212080"/>
          <a:ext cx="8839200" cy="1188720"/>
        </p:xfrm>
        <a:graphic>
          <a:graphicData uri="http://schemas.openxmlformats.org/drawingml/2006/table">
            <a:tbl>
              <a:tblPr firstRow="1" bandRow="1">
                <a:tableStyleId>{5C22544A-7EE6-4342-B048-85BDC9FD1C3A}</a:tableStyleId>
              </a:tblPr>
              <a:tblGrid>
                <a:gridCol w="3276600"/>
                <a:gridCol w="2743200"/>
                <a:gridCol w="2819400"/>
              </a:tblGrid>
              <a:tr h="457200">
                <a:tc>
                  <a:txBody>
                    <a:bodyPr/>
                    <a:lstStyle/>
                    <a:p>
                      <a:pPr>
                        <a:buFontTx/>
                        <a:buChar char="-"/>
                      </a:pPr>
                      <a:r>
                        <a:rPr lang="en-US" sz="1800" b="0" dirty="0" smtClean="0">
                          <a:solidFill>
                            <a:schemeClr val="tx1"/>
                          </a:solidFill>
                          <a:latin typeface="Arial" pitchFamily="34" charset="0"/>
                          <a:cs typeface="Arial" pitchFamily="34" charset="0"/>
                        </a:rPr>
                        <a:t> Clathrates</a:t>
                      </a:r>
                    </a:p>
                    <a:p>
                      <a:pPr marL="0" marR="0" indent="0" algn="l" defTabSz="914400" rtl="0" eaLnBrk="1" fontAlgn="auto" latinLnBrk="0" hangingPunct="1">
                        <a:lnSpc>
                          <a:spcPct val="100000"/>
                        </a:lnSpc>
                        <a:spcBef>
                          <a:spcPts val="0"/>
                        </a:spcBef>
                        <a:spcAft>
                          <a:spcPts val="0"/>
                        </a:spcAft>
                        <a:buClrTx/>
                        <a:buSzTx/>
                        <a:buFontTx/>
                        <a:buChar char="-"/>
                        <a:tabLst/>
                        <a:defRPr/>
                      </a:pPr>
                      <a:r>
                        <a:rPr lang="en-US" sz="1800" b="0" dirty="0" smtClean="0">
                          <a:solidFill>
                            <a:schemeClr val="tx1"/>
                          </a:solidFill>
                          <a:latin typeface="Arial" pitchFamily="34" charset="0"/>
                          <a:cs typeface="Arial" pitchFamily="34" charset="0"/>
                        </a:rPr>
                        <a:t> Ice-like</a:t>
                      </a:r>
                      <a:r>
                        <a:rPr lang="en-US" sz="1800" b="0" baseline="0" dirty="0" smtClean="0">
                          <a:solidFill>
                            <a:schemeClr val="tx1"/>
                          </a:solidFill>
                          <a:latin typeface="Arial" pitchFamily="34" charset="0"/>
                          <a:cs typeface="Arial" pitchFamily="34" charset="0"/>
                        </a:rPr>
                        <a:t> </a:t>
                      </a:r>
                      <a:r>
                        <a:rPr lang="en-US" sz="1800" b="0" dirty="0" smtClean="0">
                          <a:solidFill>
                            <a:schemeClr val="tx1"/>
                          </a:solidFill>
                          <a:latin typeface="Arial" pitchFamily="34" charset="0"/>
                          <a:cs typeface="Arial" pitchFamily="34" charset="0"/>
                        </a:rPr>
                        <a:t>solids</a:t>
                      </a:r>
                    </a:p>
                    <a:p>
                      <a:pPr>
                        <a:buFontTx/>
                        <a:buChar char="-"/>
                      </a:pPr>
                      <a:r>
                        <a:rPr lang="en-US" sz="1800" b="0" dirty="0" smtClean="0">
                          <a:solidFill>
                            <a:schemeClr val="tx1"/>
                          </a:solidFill>
                          <a:latin typeface="Arial" pitchFamily="34" charset="0"/>
                          <a:cs typeface="Arial" pitchFamily="34" charset="0"/>
                        </a:rPr>
                        <a:t> Guest molecules</a:t>
                      </a:r>
                      <a:r>
                        <a:rPr lang="en-US" sz="1800" b="0" baseline="0" dirty="0" smtClean="0">
                          <a:solidFill>
                            <a:schemeClr val="tx1"/>
                          </a:solidFill>
                          <a:latin typeface="Arial" pitchFamily="34" charset="0"/>
                          <a:cs typeface="Arial" pitchFamily="34" charset="0"/>
                        </a:rPr>
                        <a:t> (e.g., CH</a:t>
                      </a:r>
                      <a:r>
                        <a:rPr lang="en-US" sz="1800" b="0" baseline="-25000" dirty="0" smtClean="0">
                          <a:solidFill>
                            <a:schemeClr val="tx1"/>
                          </a:solidFill>
                          <a:latin typeface="Arial" pitchFamily="34" charset="0"/>
                          <a:cs typeface="Arial" pitchFamily="34" charset="0"/>
                        </a:rPr>
                        <a:t>4</a:t>
                      </a:r>
                      <a:r>
                        <a:rPr lang="en-US" sz="1800" b="0" baseline="0" dirty="0" smtClean="0">
                          <a:solidFill>
                            <a:schemeClr val="tx1"/>
                          </a:solidFill>
                          <a:latin typeface="Arial" pitchFamily="34" charset="0"/>
                          <a:cs typeface="Arial" pitchFamily="34" charset="0"/>
                        </a:rPr>
                        <a:t>)</a:t>
                      </a:r>
                      <a:r>
                        <a:rPr lang="en-US" sz="1800" b="0" dirty="0" smtClean="0">
                          <a:solidFill>
                            <a:schemeClr val="tx1"/>
                          </a:solidFill>
                          <a:latin typeface="Arial" pitchFamily="34" charset="0"/>
                          <a:cs typeface="Arial" pitchFamily="34" charset="0"/>
                        </a:rPr>
                        <a:t>  </a:t>
                      </a:r>
                    </a:p>
                    <a:p>
                      <a:pPr>
                        <a:buFontTx/>
                        <a:buNone/>
                      </a:pPr>
                      <a:r>
                        <a:rPr lang="en-US" sz="1800" b="0" dirty="0" smtClean="0">
                          <a:solidFill>
                            <a:schemeClr val="tx1"/>
                          </a:solidFill>
                          <a:latin typeface="Arial" pitchFamily="34" charset="0"/>
                          <a:cs typeface="Arial" pitchFamily="34" charset="0"/>
                        </a:rPr>
                        <a:t>  encapsulated in H</a:t>
                      </a:r>
                      <a:r>
                        <a:rPr lang="en-US" sz="1800" b="0" baseline="-25000" dirty="0" smtClean="0">
                          <a:solidFill>
                            <a:schemeClr val="tx1"/>
                          </a:solidFill>
                          <a:latin typeface="Arial" pitchFamily="34" charset="0"/>
                          <a:cs typeface="Arial" pitchFamily="34" charset="0"/>
                        </a:rPr>
                        <a:t>2</a:t>
                      </a:r>
                      <a:r>
                        <a:rPr lang="en-US" sz="1800" b="0" dirty="0" smtClean="0">
                          <a:solidFill>
                            <a:schemeClr val="tx1"/>
                          </a:solidFill>
                          <a:latin typeface="Arial" pitchFamily="34" charset="0"/>
                          <a:cs typeface="Arial" pitchFamily="34" charset="0"/>
                        </a:rPr>
                        <a:t>O </a:t>
                      </a:r>
                      <a:r>
                        <a:rPr lang="en-US" sz="1800" b="0" baseline="0" dirty="0" smtClean="0">
                          <a:solidFill>
                            <a:schemeClr val="tx1"/>
                          </a:solidFill>
                          <a:latin typeface="Arial" pitchFamily="34" charset="0"/>
                          <a:cs typeface="Arial" pitchFamily="34" charset="0"/>
                        </a:rPr>
                        <a:t>cages</a:t>
                      </a:r>
                      <a:endParaRPr lang="en-US" sz="1800" b="0" i="1" dirty="0" smtClean="0">
                        <a:solidFill>
                          <a:schemeClr val="tx1"/>
                        </a:solidFill>
                        <a:latin typeface="Arial" pitchFamily="34" charset="0"/>
                        <a:cs typeface="Arial" pitchFamily="34" charset="0"/>
                      </a:endParaRPr>
                    </a:p>
                  </a:txBody>
                  <a:tcPr>
                    <a:noFill/>
                  </a:tcPr>
                </a:tc>
                <a:tc>
                  <a:txBody>
                    <a:bodyPr/>
                    <a:lstStyle/>
                    <a:p>
                      <a:pPr marL="0" indent="228600"/>
                      <a:r>
                        <a:rPr lang="en-US" sz="1800" b="1" dirty="0" smtClean="0">
                          <a:solidFill>
                            <a:schemeClr val="tx1"/>
                          </a:solidFill>
                          <a:latin typeface="Arial" pitchFamily="34" charset="0"/>
                          <a:cs typeface="Arial" pitchFamily="34" charset="0"/>
                        </a:rPr>
                        <a:t>Stability</a:t>
                      </a:r>
                    </a:p>
                    <a:p>
                      <a:pPr marL="0" indent="228600"/>
                      <a:r>
                        <a:rPr lang="en-US" sz="1800" b="0" dirty="0" smtClean="0">
                          <a:solidFill>
                            <a:schemeClr val="tx1"/>
                          </a:solidFill>
                          <a:latin typeface="Arial" pitchFamily="34" charset="0"/>
                          <a:cs typeface="Arial" pitchFamily="34" charset="0"/>
                        </a:rPr>
                        <a:t>-</a:t>
                      </a:r>
                      <a:r>
                        <a:rPr lang="en-US" sz="1800" b="0" baseline="0" dirty="0" smtClean="0">
                          <a:solidFill>
                            <a:schemeClr val="tx1"/>
                          </a:solidFill>
                          <a:latin typeface="Arial" pitchFamily="34" charset="0"/>
                          <a:cs typeface="Arial" pitchFamily="34" charset="0"/>
                        </a:rPr>
                        <a:t> </a:t>
                      </a:r>
                      <a:r>
                        <a:rPr lang="en-US" sz="1800" b="0" dirty="0" smtClean="0">
                          <a:solidFill>
                            <a:schemeClr val="tx1"/>
                          </a:solidFill>
                          <a:latin typeface="Arial" pitchFamily="34" charset="0"/>
                          <a:cs typeface="Arial" pitchFamily="34" charset="0"/>
                        </a:rPr>
                        <a:t>High pressure</a:t>
                      </a:r>
                    </a:p>
                    <a:p>
                      <a:pPr marL="0" indent="228600"/>
                      <a:r>
                        <a:rPr lang="en-US" sz="1800" b="0" dirty="0" smtClean="0">
                          <a:solidFill>
                            <a:schemeClr val="tx1"/>
                          </a:solidFill>
                          <a:latin typeface="Arial" pitchFamily="34" charset="0"/>
                          <a:cs typeface="Arial" pitchFamily="34" charset="0"/>
                        </a:rPr>
                        <a:t>- Low temperature</a:t>
                      </a:r>
                    </a:p>
                    <a:p>
                      <a:pPr marL="0" indent="228600">
                        <a:buFontTx/>
                        <a:buNone/>
                      </a:pPr>
                      <a:r>
                        <a:rPr lang="en-US" sz="1800" b="0" dirty="0" smtClean="0">
                          <a:solidFill>
                            <a:schemeClr val="tx1"/>
                          </a:solidFill>
                          <a:latin typeface="Arial" pitchFamily="34" charset="0"/>
                          <a:cs typeface="Arial" pitchFamily="34" charset="0"/>
                        </a:rPr>
                        <a:t>- Low salinity</a:t>
                      </a:r>
                      <a:endParaRPr lang="en-US" sz="1800" b="0" u="none" dirty="0">
                        <a:solidFill>
                          <a:schemeClr val="tx1"/>
                        </a:solidFill>
                        <a:latin typeface="Arial" pitchFamily="34" charset="0"/>
                        <a:cs typeface="Arial" pitchFamily="34" charset="0"/>
                      </a:endParaRPr>
                    </a:p>
                  </a:txBody>
                  <a:tcPr>
                    <a:noFill/>
                  </a:tcPr>
                </a:tc>
                <a:tc>
                  <a:txBody>
                    <a:bodyPr/>
                    <a:lstStyle/>
                    <a:p>
                      <a:r>
                        <a:rPr lang="en-US" sz="1800" b="1" dirty="0" smtClean="0">
                          <a:solidFill>
                            <a:schemeClr val="tx1"/>
                          </a:solidFill>
                          <a:latin typeface="Arial" pitchFamily="34" charset="0"/>
                          <a:cs typeface="Arial" pitchFamily="34" charset="0"/>
                        </a:rPr>
                        <a:t>Occurrence</a:t>
                      </a:r>
                    </a:p>
                    <a:p>
                      <a:pPr>
                        <a:buFontTx/>
                        <a:buChar char="-"/>
                      </a:pPr>
                      <a:r>
                        <a:rPr lang="en-US" sz="1800" b="0" dirty="0" smtClean="0">
                          <a:solidFill>
                            <a:schemeClr val="tx1"/>
                          </a:solidFill>
                          <a:latin typeface="Arial" pitchFamily="34" charset="0"/>
                          <a:cs typeface="Arial" pitchFamily="34" charset="0"/>
                        </a:rPr>
                        <a:t> Marine sediments along</a:t>
                      </a:r>
                    </a:p>
                    <a:p>
                      <a:pPr>
                        <a:buFontTx/>
                        <a:buNone/>
                      </a:pPr>
                      <a:r>
                        <a:rPr lang="en-US" sz="1800" b="0" dirty="0" smtClean="0">
                          <a:solidFill>
                            <a:schemeClr val="tx1"/>
                          </a:solidFill>
                          <a:latin typeface="Arial" pitchFamily="34" charset="0"/>
                          <a:cs typeface="Arial" pitchFamily="34" charset="0"/>
                        </a:rPr>
                        <a:t>  continental margins </a:t>
                      </a:r>
                    </a:p>
                    <a:p>
                      <a:pPr>
                        <a:buFontTx/>
                        <a:buNone/>
                      </a:pPr>
                      <a:r>
                        <a:rPr lang="en-US" sz="1800" b="0" dirty="0" smtClean="0">
                          <a:solidFill>
                            <a:schemeClr val="tx1"/>
                          </a:solidFill>
                          <a:latin typeface="Arial" pitchFamily="34" charset="0"/>
                          <a:cs typeface="Arial" pitchFamily="34" charset="0"/>
                        </a:rPr>
                        <a:t>- Permafrost regions</a:t>
                      </a:r>
                      <a:endParaRPr lang="en-US" sz="1800" b="0" u="none" dirty="0">
                        <a:solidFill>
                          <a:schemeClr val="tx1"/>
                        </a:solidFill>
                        <a:latin typeface="Arial" pitchFamily="34" charset="0"/>
                        <a:cs typeface="Arial" pitchFamily="34" charset="0"/>
                      </a:endParaRPr>
                    </a:p>
                  </a:txBody>
                  <a:tcPr>
                    <a:no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p:cNvSpPr>
            <a:spLocks noGrp="1" noChangeArrowheads="1"/>
          </p:cNvSpPr>
          <p:nvPr>
            <p:ph type="title"/>
          </p:nvPr>
        </p:nvSpPr>
        <p:spPr>
          <a:xfrm>
            <a:off x="0" y="0"/>
            <a:ext cx="9144000" cy="533400"/>
          </a:xfrm>
        </p:spPr>
        <p:txBody>
          <a:bodyPr/>
          <a:lstStyle/>
          <a:p>
            <a:pPr eaLnBrk="1" hangingPunct="1"/>
            <a:r>
              <a:rPr lang="en-US" sz="3200" b="1" dirty="0" smtClean="0">
                <a:solidFill>
                  <a:schemeClr val="tx2"/>
                </a:solidFill>
                <a:latin typeface="Arial" pitchFamily="34" charset="0"/>
                <a:cs typeface="Arial" pitchFamily="34" charset="0"/>
              </a:rPr>
              <a:t>Concentration crossplot of DIC and SO</a:t>
            </a:r>
            <a:r>
              <a:rPr lang="en-US" sz="3200" b="1" baseline="-25000" dirty="0" smtClean="0">
                <a:solidFill>
                  <a:schemeClr val="tx2"/>
                </a:solidFill>
                <a:latin typeface="Arial" pitchFamily="34" charset="0"/>
                <a:cs typeface="Arial" pitchFamily="34" charset="0"/>
              </a:rPr>
              <a:t>4</a:t>
            </a:r>
            <a:r>
              <a:rPr lang="en-US" sz="3200" b="1" baseline="30000" dirty="0" smtClean="0">
                <a:solidFill>
                  <a:schemeClr val="tx2"/>
                </a:solidFill>
                <a:latin typeface="Arial" pitchFamily="34" charset="0"/>
                <a:cs typeface="Arial" pitchFamily="34" charset="0"/>
              </a:rPr>
              <a:t>2-</a:t>
            </a:r>
          </a:p>
        </p:txBody>
      </p:sp>
      <p:pic>
        <p:nvPicPr>
          <p:cNvPr id="56323" name="Picture 3" descr="BD10219_"/>
          <p:cNvPicPr>
            <a:picLocks noChangeArrowheads="1"/>
          </p:cNvPicPr>
          <p:nvPr/>
        </p:nvPicPr>
        <p:blipFill>
          <a:blip r:embed="rId3"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6" name="Slide Number Placeholder 5"/>
          <p:cNvSpPr>
            <a:spLocks noGrp="1"/>
          </p:cNvSpPr>
          <p:nvPr>
            <p:ph type="sldNum" sz="quarter" idx="12"/>
          </p:nvPr>
        </p:nvSpPr>
        <p:spPr/>
        <p:txBody>
          <a:bodyPr/>
          <a:lstStyle/>
          <a:p>
            <a:pPr>
              <a:defRPr/>
            </a:pPr>
            <a:fld id="{8CEB5F34-484D-49AC-B4E6-0E53C5642486}" type="slidenum">
              <a:rPr lang="en-US" smtClean="0"/>
              <a:pPr>
                <a:defRPr/>
              </a:pPr>
              <a:t>20</a:t>
            </a:fld>
            <a:endParaRPr lang="en-US" dirty="0"/>
          </a:p>
        </p:txBody>
      </p:sp>
      <p:sp>
        <p:nvSpPr>
          <p:cNvPr id="7" name="TextBox 113"/>
          <p:cNvSpPr txBox="1">
            <a:spLocks noChangeArrowheads="1"/>
          </p:cNvSpPr>
          <p:nvPr/>
        </p:nvSpPr>
        <p:spPr bwMode="auto">
          <a:xfrm>
            <a:off x="0" y="6488113"/>
            <a:ext cx="4648200" cy="338554"/>
          </a:xfrm>
          <a:prstGeom prst="rect">
            <a:avLst/>
          </a:prstGeom>
          <a:noFill/>
          <a:ln w="9525">
            <a:noFill/>
            <a:miter lim="800000"/>
            <a:headEnd/>
            <a:tailEnd/>
          </a:ln>
        </p:spPr>
        <p:txBody>
          <a:bodyPr>
            <a:spAutoFit/>
          </a:bodyPr>
          <a:lstStyle/>
          <a:p>
            <a:r>
              <a:rPr lang="en-US" sz="1600" i="1" dirty="0"/>
              <a:t>Chatterjee et al., J. Geophys. Res., </a:t>
            </a:r>
            <a:r>
              <a:rPr lang="en-US" sz="1600" dirty="0"/>
              <a:t>(2011)</a:t>
            </a:r>
          </a:p>
        </p:txBody>
      </p:sp>
      <p:pic>
        <p:nvPicPr>
          <p:cNvPr id="331778" name="Picture 2"/>
          <p:cNvPicPr>
            <a:picLocks noChangeAspect="1" noChangeArrowheads="1"/>
          </p:cNvPicPr>
          <p:nvPr/>
        </p:nvPicPr>
        <p:blipFill>
          <a:blip r:embed="rId4" cstate="print"/>
          <a:srcRect/>
          <a:stretch>
            <a:fillRect/>
          </a:stretch>
        </p:blipFill>
        <p:spPr bwMode="auto">
          <a:xfrm>
            <a:off x="762000" y="904875"/>
            <a:ext cx="7639050" cy="5398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a:xfrm>
            <a:off x="361950" y="0"/>
            <a:ext cx="8382000" cy="638175"/>
          </a:xfrm>
        </p:spPr>
        <p:txBody>
          <a:bodyPr/>
          <a:lstStyle/>
          <a:p>
            <a:pPr eaLnBrk="1" hangingPunct="1"/>
            <a:r>
              <a:rPr lang="en-US" sz="3000" b="1" dirty="0" smtClean="0">
                <a:solidFill>
                  <a:schemeClr val="tx2"/>
                </a:solidFill>
                <a:latin typeface="Arial" pitchFamily="34" charset="0"/>
                <a:cs typeface="Arial" pitchFamily="34" charset="0"/>
              </a:rPr>
              <a:t>Steady state profiles: Site 1244</a:t>
            </a:r>
          </a:p>
        </p:txBody>
      </p:sp>
      <p:pic>
        <p:nvPicPr>
          <p:cNvPr id="57347" name="Picture 3" descr="BD10219_"/>
          <p:cNvPicPr>
            <a:picLocks noChangeArrowheads="1"/>
          </p:cNvPicPr>
          <p:nvPr/>
        </p:nvPicPr>
        <p:blipFill>
          <a:blip r:embed="rId3"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pic>
        <p:nvPicPr>
          <p:cNvPr id="57349" name="Picture 1"/>
          <p:cNvPicPr>
            <a:picLocks noChangeAspect="1" noChangeArrowheads="1"/>
          </p:cNvPicPr>
          <p:nvPr/>
        </p:nvPicPr>
        <p:blipFill>
          <a:blip r:embed="rId4" cstate="print"/>
          <a:srcRect b="11842"/>
          <a:stretch>
            <a:fillRect/>
          </a:stretch>
        </p:blipFill>
        <p:spPr bwMode="auto">
          <a:xfrm>
            <a:off x="220663" y="1371600"/>
            <a:ext cx="8618537" cy="5105400"/>
          </a:xfrm>
          <a:prstGeom prst="rect">
            <a:avLst/>
          </a:prstGeom>
          <a:noFill/>
          <a:ln w="9525">
            <a:noFill/>
            <a:miter lim="800000"/>
            <a:headEnd/>
            <a:tailEnd/>
          </a:ln>
        </p:spPr>
      </p:pic>
      <p:pic>
        <p:nvPicPr>
          <p:cNvPr id="57350" name="Picture 1"/>
          <p:cNvPicPr>
            <a:picLocks noChangeAspect="1" noChangeArrowheads="1"/>
          </p:cNvPicPr>
          <p:nvPr/>
        </p:nvPicPr>
        <p:blipFill>
          <a:blip r:embed="rId5" cstate="print"/>
          <a:srcRect/>
          <a:stretch>
            <a:fillRect/>
          </a:stretch>
        </p:blipFill>
        <p:spPr bwMode="auto">
          <a:xfrm>
            <a:off x="800100" y="1243013"/>
            <a:ext cx="8001000" cy="195262"/>
          </a:xfrm>
          <a:prstGeom prst="rect">
            <a:avLst/>
          </a:prstGeom>
          <a:noFill/>
          <a:ln w="9525">
            <a:noFill/>
            <a:miter lim="800000"/>
            <a:headEnd/>
            <a:tailEnd/>
          </a:ln>
        </p:spPr>
      </p:pic>
      <p:pic>
        <p:nvPicPr>
          <p:cNvPr id="57351" name="Picture 2"/>
          <p:cNvPicPr>
            <a:picLocks noChangeAspect="1" noChangeArrowheads="1"/>
          </p:cNvPicPr>
          <p:nvPr/>
        </p:nvPicPr>
        <p:blipFill>
          <a:blip r:embed="rId6" cstate="print"/>
          <a:srcRect/>
          <a:stretch>
            <a:fillRect/>
          </a:stretch>
        </p:blipFill>
        <p:spPr bwMode="auto">
          <a:xfrm>
            <a:off x="533400" y="762000"/>
            <a:ext cx="8305800" cy="422275"/>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pPr>
              <a:defRPr/>
            </a:pPr>
            <a:fld id="{0ABDA25C-0D43-4071-BF59-D0BFAFF4B33E}" type="slidenum">
              <a:rPr lang="en-US" smtClean="0"/>
              <a:pPr>
                <a:defRPr/>
              </a:pPr>
              <a:t>21</a:t>
            </a:fld>
            <a:endParaRPr lang="en-US" dirty="0"/>
          </a:p>
        </p:txBody>
      </p:sp>
      <p:sp>
        <p:nvSpPr>
          <p:cNvPr id="9" name="TextBox 113"/>
          <p:cNvSpPr txBox="1">
            <a:spLocks noChangeArrowheads="1"/>
          </p:cNvSpPr>
          <p:nvPr/>
        </p:nvSpPr>
        <p:spPr bwMode="auto">
          <a:xfrm>
            <a:off x="0" y="6488113"/>
            <a:ext cx="4648200" cy="338554"/>
          </a:xfrm>
          <a:prstGeom prst="rect">
            <a:avLst/>
          </a:prstGeom>
          <a:noFill/>
          <a:ln w="9525">
            <a:noFill/>
            <a:miter lim="800000"/>
            <a:headEnd/>
            <a:tailEnd/>
          </a:ln>
        </p:spPr>
        <p:txBody>
          <a:bodyPr>
            <a:spAutoFit/>
          </a:bodyPr>
          <a:lstStyle/>
          <a:p>
            <a:r>
              <a:rPr lang="en-US" sz="1600" i="1" dirty="0"/>
              <a:t>Chatterjee et al., J. Geophys. Res., </a:t>
            </a:r>
            <a:r>
              <a:rPr lang="en-US" sz="1600" dirty="0"/>
              <a:t>(2011)</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a:xfrm>
            <a:off x="361950" y="0"/>
            <a:ext cx="8382000" cy="638175"/>
          </a:xfrm>
        </p:spPr>
        <p:txBody>
          <a:bodyPr/>
          <a:lstStyle/>
          <a:p>
            <a:pPr eaLnBrk="1" hangingPunct="1"/>
            <a:r>
              <a:rPr lang="en-US" sz="3000" b="1" dirty="0" smtClean="0">
                <a:solidFill>
                  <a:schemeClr val="tx2"/>
                </a:solidFill>
                <a:latin typeface="Arial" pitchFamily="34" charset="0"/>
                <a:cs typeface="Arial" pitchFamily="34" charset="0"/>
              </a:rPr>
              <a:t>Steady state profiles: Site KC151</a:t>
            </a:r>
          </a:p>
        </p:txBody>
      </p:sp>
      <p:pic>
        <p:nvPicPr>
          <p:cNvPr id="58371" name="Picture 3" descr="BD10219_"/>
          <p:cNvPicPr>
            <a:picLocks noChangeArrowheads="1"/>
          </p:cNvPicPr>
          <p:nvPr/>
        </p:nvPicPr>
        <p:blipFill>
          <a:blip r:embed="rId3"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7" name="Slide Number Placeholder 6"/>
          <p:cNvSpPr>
            <a:spLocks noGrp="1"/>
          </p:cNvSpPr>
          <p:nvPr>
            <p:ph type="sldNum" sz="quarter" idx="12"/>
          </p:nvPr>
        </p:nvSpPr>
        <p:spPr/>
        <p:txBody>
          <a:bodyPr/>
          <a:lstStyle/>
          <a:p>
            <a:pPr>
              <a:defRPr/>
            </a:pPr>
            <a:fld id="{9B5974D4-B90A-4926-867F-4151FE7C7474}" type="slidenum">
              <a:rPr lang="en-US" smtClean="0"/>
              <a:pPr>
                <a:defRPr/>
              </a:pPr>
              <a:t>22</a:t>
            </a:fld>
            <a:endParaRPr lang="en-US" dirty="0"/>
          </a:p>
        </p:txBody>
      </p:sp>
      <p:sp>
        <p:nvSpPr>
          <p:cNvPr id="8" name="TextBox 113"/>
          <p:cNvSpPr txBox="1">
            <a:spLocks noChangeArrowheads="1"/>
          </p:cNvSpPr>
          <p:nvPr/>
        </p:nvSpPr>
        <p:spPr bwMode="auto">
          <a:xfrm>
            <a:off x="0" y="6488113"/>
            <a:ext cx="4648200" cy="338554"/>
          </a:xfrm>
          <a:prstGeom prst="rect">
            <a:avLst/>
          </a:prstGeom>
          <a:noFill/>
          <a:ln w="9525">
            <a:noFill/>
            <a:miter lim="800000"/>
            <a:headEnd/>
            <a:tailEnd/>
          </a:ln>
        </p:spPr>
        <p:txBody>
          <a:bodyPr>
            <a:spAutoFit/>
          </a:bodyPr>
          <a:lstStyle/>
          <a:p>
            <a:r>
              <a:rPr lang="en-US" sz="1600" i="1" dirty="0"/>
              <a:t>Chatterjee et al., J. Geophys. Res., </a:t>
            </a:r>
            <a:r>
              <a:rPr lang="en-US" sz="1600" dirty="0"/>
              <a:t>(2011)</a:t>
            </a:r>
          </a:p>
        </p:txBody>
      </p:sp>
      <p:pic>
        <p:nvPicPr>
          <p:cNvPr id="10" name="Picture 2"/>
          <p:cNvPicPr>
            <a:picLocks noChangeAspect="1" noChangeArrowheads="1"/>
          </p:cNvPicPr>
          <p:nvPr/>
        </p:nvPicPr>
        <p:blipFill>
          <a:blip r:embed="rId4" cstate="print"/>
          <a:srcRect/>
          <a:stretch>
            <a:fillRect/>
          </a:stretch>
        </p:blipFill>
        <p:spPr bwMode="auto">
          <a:xfrm>
            <a:off x="809625" y="685800"/>
            <a:ext cx="7877175" cy="400483"/>
          </a:xfrm>
          <a:prstGeom prst="rect">
            <a:avLst/>
          </a:prstGeom>
          <a:noFill/>
          <a:ln w="9525">
            <a:noFill/>
            <a:miter lim="800000"/>
            <a:headEnd/>
            <a:tailEnd/>
          </a:ln>
        </p:spPr>
      </p:pic>
      <p:pic>
        <p:nvPicPr>
          <p:cNvPr id="327681" name="Picture 1"/>
          <p:cNvPicPr>
            <a:picLocks noChangeAspect="1" noChangeArrowheads="1"/>
          </p:cNvPicPr>
          <p:nvPr/>
        </p:nvPicPr>
        <p:blipFill>
          <a:blip r:embed="rId5" cstate="print"/>
          <a:srcRect/>
          <a:stretch>
            <a:fillRect/>
          </a:stretch>
        </p:blipFill>
        <p:spPr bwMode="auto">
          <a:xfrm>
            <a:off x="438150" y="1219200"/>
            <a:ext cx="8296275" cy="5319538"/>
          </a:xfrm>
          <a:prstGeom prst="rect">
            <a:avLst/>
          </a:prstGeom>
          <a:noFill/>
          <a:ln w="9525">
            <a:noFill/>
            <a:miter lim="800000"/>
            <a:headEnd/>
            <a:tailEnd/>
          </a:ln>
        </p:spPr>
      </p:pic>
      <p:pic>
        <p:nvPicPr>
          <p:cNvPr id="327683" name="Picture 3"/>
          <p:cNvPicPr>
            <a:picLocks noChangeAspect="1" noChangeArrowheads="1"/>
          </p:cNvPicPr>
          <p:nvPr/>
        </p:nvPicPr>
        <p:blipFill>
          <a:blip r:embed="rId6" cstate="print"/>
          <a:srcRect/>
          <a:stretch>
            <a:fillRect/>
          </a:stretch>
        </p:blipFill>
        <p:spPr bwMode="auto">
          <a:xfrm>
            <a:off x="952500" y="1114425"/>
            <a:ext cx="7543800" cy="21682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Grp="1" noChangeArrowheads="1"/>
          </p:cNvSpPr>
          <p:nvPr>
            <p:ph type="title"/>
          </p:nvPr>
        </p:nvSpPr>
        <p:spPr>
          <a:xfrm>
            <a:off x="0" y="0"/>
            <a:ext cx="9144000" cy="609600"/>
          </a:xfrm>
        </p:spPr>
        <p:txBody>
          <a:bodyPr/>
          <a:lstStyle/>
          <a:p>
            <a:r>
              <a:rPr lang="en-US" sz="3600" b="1" dirty="0" smtClean="0">
                <a:solidFill>
                  <a:schemeClr val="tx2"/>
                </a:solidFill>
                <a:latin typeface="Arial" pitchFamily="34" charset="0"/>
                <a:cs typeface="Arial" pitchFamily="34" charset="0"/>
              </a:rPr>
              <a:t>Physical property data: Site 1230</a:t>
            </a:r>
          </a:p>
        </p:txBody>
      </p:sp>
      <p:sp>
        <p:nvSpPr>
          <p:cNvPr id="55299"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pic>
        <p:nvPicPr>
          <p:cNvPr id="55300" name="Picture 3" descr="BD10219_"/>
          <p:cNvPicPr>
            <a:picLocks noChangeArrowheads="1"/>
          </p:cNvPicPr>
          <p:nvPr/>
        </p:nvPicPr>
        <p:blipFill>
          <a:blip r:embed="rId3"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55301" name="TextBox 113"/>
          <p:cNvSpPr txBox="1">
            <a:spLocks noChangeArrowheads="1"/>
          </p:cNvSpPr>
          <p:nvPr/>
        </p:nvSpPr>
        <p:spPr bwMode="auto">
          <a:xfrm>
            <a:off x="0" y="6488113"/>
            <a:ext cx="4648200" cy="338554"/>
          </a:xfrm>
          <a:prstGeom prst="rect">
            <a:avLst/>
          </a:prstGeom>
          <a:noFill/>
          <a:ln w="9525">
            <a:noFill/>
            <a:miter lim="800000"/>
            <a:headEnd/>
            <a:tailEnd/>
          </a:ln>
        </p:spPr>
        <p:txBody>
          <a:bodyPr>
            <a:spAutoFit/>
          </a:bodyPr>
          <a:lstStyle/>
          <a:p>
            <a:r>
              <a:rPr lang="en-US" sz="1600" i="1" dirty="0"/>
              <a:t>Chatterjee et al., </a:t>
            </a:r>
            <a:r>
              <a:rPr lang="en-US" sz="1600" dirty="0" smtClean="0"/>
              <a:t>(2012) to be submitted</a:t>
            </a:r>
            <a:endParaRPr lang="en-US" sz="1600" dirty="0"/>
          </a:p>
        </p:txBody>
      </p:sp>
      <p:sp>
        <p:nvSpPr>
          <p:cNvPr id="11" name="Slide Number Placeholder 10"/>
          <p:cNvSpPr>
            <a:spLocks noGrp="1"/>
          </p:cNvSpPr>
          <p:nvPr>
            <p:ph type="sldNum" sz="quarter" idx="12"/>
          </p:nvPr>
        </p:nvSpPr>
        <p:spPr/>
        <p:txBody>
          <a:bodyPr/>
          <a:lstStyle/>
          <a:p>
            <a:pPr>
              <a:defRPr/>
            </a:pPr>
            <a:fld id="{76974548-496B-48BD-89A6-BD6FBB3BC329}" type="slidenum">
              <a:rPr lang="en-US" smtClean="0"/>
              <a:pPr>
                <a:defRPr/>
              </a:pPr>
              <a:t>23</a:t>
            </a:fld>
            <a:endParaRPr lang="en-US" dirty="0"/>
          </a:p>
        </p:txBody>
      </p:sp>
      <p:pic>
        <p:nvPicPr>
          <p:cNvPr id="8" name="Picture 7" descr="Figure5.TIF"/>
          <p:cNvPicPr>
            <a:picLocks noChangeAspect="1"/>
          </p:cNvPicPr>
          <p:nvPr/>
        </p:nvPicPr>
        <p:blipFill>
          <a:blip r:embed="rId4" cstate="print"/>
          <a:srcRect t="7778"/>
          <a:stretch>
            <a:fillRect/>
          </a:stretch>
        </p:blipFill>
        <p:spPr>
          <a:xfrm>
            <a:off x="657225" y="762000"/>
            <a:ext cx="7814259" cy="5638800"/>
          </a:xfrm>
          <a:prstGeom prst="rect">
            <a:avLst/>
          </a:prstGeom>
        </p:spPr>
      </p:pic>
      <p:sp>
        <p:nvSpPr>
          <p:cNvPr id="9" name="Rectangle 8"/>
          <p:cNvSpPr/>
          <p:nvPr/>
        </p:nvSpPr>
        <p:spPr>
          <a:xfrm>
            <a:off x="7829550" y="714375"/>
            <a:ext cx="990600" cy="1142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TextBox 9"/>
          <p:cNvSpPr txBox="1"/>
          <p:nvPr/>
        </p:nvSpPr>
        <p:spPr>
          <a:xfrm rot="10800000">
            <a:off x="8153400" y="2590800"/>
            <a:ext cx="461665" cy="1708160"/>
          </a:xfrm>
          <a:prstGeom prst="rect">
            <a:avLst/>
          </a:prstGeom>
          <a:noFill/>
        </p:spPr>
        <p:txBody>
          <a:bodyPr vert="eaVert" wrap="none" rtlCol="0">
            <a:spAutoFit/>
          </a:bodyPr>
          <a:lstStyle/>
          <a:p>
            <a:r>
              <a:rPr lang="en-US" dirty="0" smtClean="0"/>
              <a:t>Pressure (MPa)</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igure7.TIF"/>
          <p:cNvPicPr>
            <a:picLocks noChangeAspect="1"/>
          </p:cNvPicPr>
          <p:nvPr/>
        </p:nvPicPr>
        <p:blipFill>
          <a:blip r:embed="rId3" cstate="print"/>
          <a:srcRect l="144" t="4444" r="23496"/>
          <a:stretch>
            <a:fillRect/>
          </a:stretch>
        </p:blipFill>
        <p:spPr>
          <a:xfrm>
            <a:off x="609600" y="609600"/>
            <a:ext cx="5943600" cy="5959514"/>
          </a:xfrm>
          <a:prstGeom prst="rect">
            <a:avLst/>
          </a:prstGeom>
        </p:spPr>
      </p:pic>
      <p:sp>
        <p:nvSpPr>
          <p:cNvPr id="58370" name="Rectangle 4"/>
          <p:cNvSpPr>
            <a:spLocks noGrp="1" noChangeArrowheads="1"/>
          </p:cNvSpPr>
          <p:nvPr>
            <p:ph type="title"/>
          </p:nvPr>
        </p:nvSpPr>
        <p:spPr>
          <a:xfrm>
            <a:off x="0" y="0"/>
            <a:ext cx="9144000" cy="638175"/>
          </a:xfrm>
        </p:spPr>
        <p:txBody>
          <a:bodyPr/>
          <a:lstStyle/>
          <a:p>
            <a:pPr eaLnBrk="1" hangingPunct="1"/>
            <a:r>
              <a:rPr lang="en-US" sz="2400" b="1" dirty="0" smtClean="0">
                <a:solidFill>
                  <a:schemeClr val="tx2"/>
                </a:solidFill>
                <a:latin typeface="Arial" pitchFamily="34" charset="0"/>
                <a:cs typeface="Arial" pitchFamily="34" charset="0"/>
              </a:rPr>
              <a:t>Evidence of a 4.3 Myr hiatus implies Site 1230 is in transience</a:t>
            </a:r>
          </a:p>
        </p:txBody>
      </p:sp>
      <p:pic>
        <p:nvPicPr>
          <p:cNvPr id="58371" name="Picture 3" descr="BD10219_"/>
          <p:cNvPicPr>
            <a:picLocks noChangeArrowheads="1"/>
          </p:cNvPicPr>
          <p:nvPr/>
        </p:nvPicPr>
        <p:blipFill>
          <a:blip r:embed="rId4"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7" name="Slide Number Placeholder 6"/>
          <p:cNvSpPr>
            <a:spLocks noGrp="1"/>
          </p:cNvSpPr>
          <p:nvPr>
            <p:ph type="sldNum" sz="quarter" idx="12"/>
          </p:nvPr>
        </p:nvSpPr>
        <p:spPr/>
        <p:txBody>
          <a:bodyPr/>
          <a:lstStyle/>
          <a:p>
            <a:pPr>
              <a:defRPr/>
            </a:pPr>
            <a:fld id="{9B5974D4-B90A-4926-867F-4151FE7C7474}" type="slidenum">
              <a:rPr lang="en-US" smtClean="0"/>
              <a:pPr>
                <a:defRPr/>
              </a:pPr>
              <a:t>24</a:t>
            </a:fld>
            <a:endParaRPr lang="en-US" dirty="0"/>
          </a:p>
        </p:txBody>
      </p:sp>
      <p:pic>
        <p:nvPicPr>
          <p:cNvPr id="10" name="Picture 9" descr="Figure7.TIF"/>
          <p:cNvPicPr>
            <a:picLocks noChangeAspect="1"/>
          </p:cNvPicPr>
          <p:nvPr/>
        </p:nvPicPr>
        <p:blipFill>
          <a:blip r:embed="rId5" cstate="print"/>
          <a:srcRect l="80126" t="10121"/>
          <a:stretch>
            <a:fillRect/>
          </a:stretch>
        </p:blipFill>
        <p:spPr>
          <a:xfrm>
            <a:off x="7180329" y="1142999"/>
            <a:ext cx="1887471" cy="5486401"/>
          </a:xfrm>
          <a:prstGeom prst="rect">
            <a:avLst/>
          </a:prstGeom>
        </p:spPr>
      </p:pic>
      <p:sp>
        <p:nvSpPr>
          <p:cNvPr id="11" name="TextBox 10"/>
          <p:cNvSpPr txBox="1"/>
          <p:nvPr/>
        </p:nvSpPr>
        <p:spPr>
          <a:xfrm>
            <a:off x="8070926" y="1847850"/>
            <a:ext cx="615874" cy="261610"/>
          </a:xfrm>
          <a:prstGeom prst="rect">
            <a:avLst/>
          </a:prstGeom>
          <a:noFill/>
        </p:spPr>
        <p:txBody>
          <a:bodyPr wrap="none" rtlCol="0">
            <a:spAutoFit/>
          </a:bodyPr>
          <a:lstStyle/>
          <a:p>
            <a:r>
              <a:rPr lang="en-US" sz="1100" b="1" dirty="0" smtClean="0"/>
              <a:t>Hiatus</a:t>
            </a:r>
            <a:endParaRPr lang="en-US" sz="1100" b="1" dirty="0"/>
          </a:p>
        </p:txBody>
      </p:sp>
      <p:pic>
        <p:nvPicPr>
          <p:cNvPr id="12" name="Picture 11" descr="Figure5.TIF"/>
          <p:cNvPicPr>
            <a:picLocks noChangeAspect="1"/>
          </p:cNvPicPr>
          <p:nvPr/>
        </p:nvPicPr>
        <p:blipFill>
          <a:blip r:embed="rId6" cstate="print"/>
          <a:srcRect l="16943" t="7778" r="76231" b="8100"/>
          <a:stretch>
            <a:fillRect/>
          </a:stretch>
        </p:blipFill>
        <p:spPr>
          <a:xfrm>
            <a:off x="0" y="1181099"/>
            <a:ext cx="588714" cy="5676901"/>
          </a:xfrm>
          <a:prstGeom prst="rect">
            <a:avLst/>
          </a:prstGeom>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2" descr="Figure8.TIF"/>
          <p:cNvPicPr>
            <a:picLocks noChangeAspect="1"/>
          </p:cNvPicPr>
          <p:nvPr/>
        </p:nvPicPr>
        <p:blipFill>
          <a:blip r:embed="rId3" cstate="print"/>
          <a:srcRect t="4120" b="67735"/>
          <a:stretch>
            <a:fillRect/>
          </a:stretch>
        </p:blipFill>
        <p:spPr bwMode="auto">
          <a:xfrm>
            <a:off x="152401" y="914400"/>
            <a:ext cx="8609900" cy="3131134"/>
          </a:xfrm>
          <a:prstGeom prst="rect">
            <a:avLst/>
          </a:prstGeom>
          <a:noFill/>
          <a:ln w="9525">
            <a:noFill/>
            <a:miter lim="800000"/>
            <a:headEnd/>
            <a:tailEnd/>
          </a:ln>
        </p:spPr>
      </p:pic>
      <p:sp>
        <p:nvSpPr>
          <p:cNvPr id="9" name="Rectangle 8"/>
          <p:cNvSpPr/>
          <p:nvPr/>
        </p:nvSpPr>
        <p:spPr>
          <a:xfrm>
            <a:off x="704850" y="838200"/>
            <a:ext cx="8001000" cy="1952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latin typeface="Arial" pitchFamily="34" charset="0"/>
              <a:cs typeface="Arial" pitchFamily="34" charset="0"/>
            </a:endParaRPr>
          </a:p>
        </p:txBody>
      </p:sp>
      <p:sp>
        <p:nvSpPr>
          <p:cNvPr id="12" name="TextBox 11"/>
          <p:cNvSpPr txBox="1"/>
          <p:nvPr/>
        </p:nvSpPr>
        <p:spPr>
          <a:xfrm>
            <a:off x="4876800" y="2362200"/>
            <a:ext cx="2390398" cy="369332"/>
          </a:xfrm>
          <a:prstGeom prst="rect">
            <a:avLst/>
          </a:prstGeom>
          <a:noFill/>
        </p:spPr>
        <p:txBody>
          <a:bodyPr wrap="none" rtlCol="0">
            <a:spAutoFit/>
          </a:bodyPr>
          <a:lstStyle/>
          <a:p>
            <a:r>
              <a:rPr lang="en-US" dirty="0" smtClean="0">
                <a:solidFill>
                  <a:srgbClr val="FF0000"/>
                </a:solidFill>
                <a:cs typeface="Arial" pitchFamily="34" charset="0"/>
              </a:rPr>
              <a:t>Seafloor 2.4 </a:t>
            </a:r>
            <a:r>
              <a:rPr lang="en-US" dirty="0" err="1" smtClean="0">
                <a:solidFill>
                  <a:srgbClr val="FF0000"/>
                </a:solidFill>
                <a:cs typeface="Arial" pitchFamily="34" charset="0"/>
              </a:rPr>
              <a:t>Myr</a:t>
            </a:r>
            <a:r>
              <a:rPr lang="en-US" dirty="0" smtClean="0">
                <a:solidFill>
                  <a:srgbClr val="FF0000"/>
                </a:solidFill>
                <a:cs typeface="Arial" pitchFamily="34" charset="0"/>
              </a:rPr>
              <a:t> ago </a:t>
            </a:r>
          </a:p>
        </p:txBody>
      </p:sp>
      <p:sp>
        <p:nvSpPr>
          <p:cNvPr id="58370" name="Rectangle 4"/>
          <p:cNvSpPr>
            <a:spLocks noGrp="1" noChangeArrowheads="1"/>
          </p:cNvSpPr>
          <p:nvPr>
            <p:ph type="title"/>
          </p:nvPr>
        </p:nvSpPr>
        <p:spPr>
          <a:xfrm>
            <a:off x="361950" y="0"/>
            <a:ext cx="8382000" cy="638175"/>
          </a:xfrm>
        </p:spPr>
        <p:txBody>
          <a:bodyPr/>
          <a:lstStyle/>
          <a:p>
            <a:pPr eaLnBrk="1" hangingPunct="1"/>
            <a:r>
              <a:rPr lang="en-US" sz="3000" b="1" dirty="0" smtClean="0">
                <a:solidFill>
                  <a:schemeClr val="tx2"/>
                </a:solidFill>
                <a:latin typeface="Arial" pitchFamily="34" charset="0"/>
                <a:cs typeface="Arial" pitchFamily="34" charset="0"/>
              </a:rPr>
              <a:t>Pre-hiatus steady state profiles: Site 1230</a:t>
            </a:r>
          </a:p>
        </p:txBody>
      </p:sp>
      <p:pic>
        <p:nvPicPr>
          <p:cNvPr id="58371" name="Picture 3" descr="BD10219_"/>
          <p:cNvPicPr>
            <a:picLocks noChangeArrowheads="1"/>
          </p:cNvPicPr>
          <p:nvPr/>
        </p:nvPicPr>
        <p:blipFill>
          <a:blip r:embed="rId4"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7" name="Slide Number Placeholder 6"/>
          <p:cNvSpPr>
            <a:spLocks noGrp="1"/>
          </p:cNvSpPr>
          <p:nvPr>
            <p:ph type="sldNum" sz="quarter" idx="12"/>
          </p:nvPr>
        </p:nvSpPr>
        <p:spPr/>
        <p:txBody>
          <a:bodyPr/>
          <a:lstStyle/>
          <a:p>
            <a:pPr>
              <a:defRPr/>
            </a:pPr>
            <a:fld id="{9B5974D4-B90A-4926-867F-4151FE7C7474}" type="slidenum">
              <a:rPr lang="en-US" smtClean="0"/>
              <a:pPr>
                <a:defRPr/>
              </a:pPr>
              <a:t>25</a:t>
            </a:fld>
            <a:endParaRPr lang="en-US" dirty="0"/>
          </a:p>
        </p:txBody>
      </p:sp>
      <p:sp>
        <p:nvSpPr>
          <p:cNvPr id="8" name="TextBox 113"/>
          <p:cNvSpPr txBox="1">
            <a:spLocks noChangeArrowheads="1"/>
          </p:cNvSpPr>
          <p:nvPr/>
        </p:nvSpPr>
        <p:spPr bwMode="auto">
          <a:xfrm>
            <a:off x="0" y="6488113"/>
            <a:ext cx="4648200" cy="338554"/>
          </a:xfrm>
          <a:prstGeom prst="rect">
            <a:avLst/>
          </a:prstGeom>
          <a:noFill/>
          <a:ln w="9525">
            <a:noFill/>
            <a:miter lim="800000"/>
            <a:headEnd/>
            <a:tailEnd/>
          </a:ln>
        </p:spPr>
        <p:txBody>
          <a:bodyPr>
            <a:spAutoFit/>
          </a:bodyPr>
          <a:lstStyle/>
          <a:p>
            <a:r>
              <a:rPr lang="en-US" sz="1600" i="1" dirty="0"/>
              <a:t>Chatterjee et al., </a:t>
            </a:r>
            <a:r>
              <a:rPr lang="en-US" sz="1600" dirty="0" smtClean="0"/>
              <a:t>(2012) to be submitted</a:t>
            </a:r>
            <a:endParaRPr lang="en-US" sz="1600" dirty="0"/>
          </a:p>
        </p:txBody>
      </p:sp>
      <p:sp>
        <p:nvSpPr>
          <p:cNvPr id="10" name="Rectangle 9"/>
          <p:cNvSpPr/>
          <p:nvPr/>
        </p:nvSpPr>
        <p:spPr>
          <a:xfrm>
            <a:off x="381000" y="1295400"/>
            <a:ext cx="381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a:xfrm>
            <a:off x="361950" y="0"/>
            <a:ext cx="8382000" cy="638175"/>
          </a:xfrm>
        </p:spPr>
        <p:txBody>
          <a:bodyPr/>
          <a:lstStyle/>
          <a:p>
            <a:pPr eaLnBrk="1" hangingPunct="1"/>
            <a:r>
              <a:rPr lang="en-US" sz="3000" b="1" dirty="0" smtClean="0">
                <a:solidFill>
                  <a:schemeClr val="tx2"/>
                </a:solidFill>
                <a:latin typeface="Arial" pitchFamily="34" charset="0"/>
                <a:cs typeface="Arial" pitchFamily="34" charset="0"/>
              </a:rPr>
              <a:t>Transient state profiles: Site 1230</a:t>
            </a:r>
          </a:p>
        </p:txBody>
      </p:sp>
      <p:pic>
        <p:nvPicPr>
          <p:cNvPr id="58371" name="Picture 3" descr="BD10219_"/>
          <p:cNvPicPr>
            <a:picLocks noChangeArrowheads="1"/>
          </p:cNvPicPr>
          <p:nvPr/>
        </p:nvPicPr>
        <p:blipFill>
          <a:blip r:embed="rId3"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7" name="Slide Number Placeholder 6"/>
          <p:cNvSpPr>
            <a:spLocks noGrp="1"/>
          </p:cNvSpPr>
          <p:nvPr>
            <p:ph type="sldNum" sz="quarter" idx="12"/>
          </p:nvPr>
        </p:nvSpPr>
        <p:spPr/>
        <p:txBody>
          <a:bodyPr/>
          <a:lstStyle/>
          <a:p>
            <a:pPr>
              <a:defRPr/>
            </a:pPr>
            <a:fld id="{9B5974D4-B90A-4926-867F-4151FE7C7474}" type="slidenum">
              <a:rPr lang="en-US" smtClean="0"/>
              <a:pPr>
                <a:defRPr/>
              </a:pPr>
              <a:t>26</a:t>
            </a:fld>
            <a:endParaRPr lang="en-US" dirty="0"/>
          </a:p>
        </p:txBody>
      </p:sp>
      <p:sp>
        <p:nvSpPr>
          <p:cNvPr id="8" name="TextBox 113"/>
          <p:cNvSpPr txBox="1">
            <a:spLocks noChangeArrowheads="1"/>
          </p:cNvSpPr>
          <p:nvPr/>
        </p:nvSpPr>
        <p:spPr bwMode="auto">
          <a:xfrm>
            <a:off x="0" y="6488113"/>
            <a:ext cx="4648200" cy="338554"/>
          </a:xfrm>
          <a:prstGeom prst="rect">
            <a:avLst/>
          </a:prstGeom>
          <a:noFill/>
          <a:ln w="9525">
            <a:noFill/>
            <a:miter lim="800000"/>
            <a:headEnd/>
            <a:tailEnd/>
          </a:ln>
        </p:spPr>
        <p:txBody>
          <a:bodyPr>
            <a:spAutoFit/>
          </a:bodyPr>
          <a:lstStyle/>
          <a:p>
            <a:r>
              <a:rPr lang="en-US" sz="1600" i="1" dirty="0"/>
              <a:t>Chatterjee et al., </a:t>
            </a:r>
            <a:r>
              <a:rPr lang="en-US" sz="1600" dirty="0" smtClean="0"/>
              <a:t>(2012) to be submitted</a:t>
            </a:r>
            <a:endParaRPr lang="en-US" sz="1600" dirty="0"/>
          </a:p>
        </p:txBody>
      </p:sp>
      <p:pic>
        <p:nvPicPr>
          <p:cNvPr id="10" name="Picture 9" descr="Figure9.TIF"/>
          <p:cNvPicPr>
            <a:picLocks noChangeAspect="1"/>
          </p:cNvPicPr>
          <p:nvPr/>
        </p:nvPicPr>
        <p:blipFill>
          <a:blip r:embed="rId4" cstate="print"/>
          <a:stretch>
            <a:fillRect/>
          </a:stretch>
        </p:blipFill>
        <p:spPr>
          <a:xfrm>
            <a:off x="1143000" y="685800"/>
            <a:ext cx="6705600" cy="5010364"/>
          </a:xfrm>
          <a:prstGeom prst="rect">
            <a:avLst/>
          </a:prstGeom>
        </p:spPr>
      </p:pic>
      <p:pic>
        <p:nvPicPr>
          <p:cNvPr id="11" name="Picture 101" descr="Figure8.TIF"/>
          <p:cNvPicPr>
            <a:picLocks noChangeAspect="1"/>
          </p:cNvPicPr>
          <p:nvPr/>
        </p:nvPicPr>
        <p:blipFill>
          <a:blip r:embed="rId5" cstate="print"/>
          <a:srcRect l="92024" t="6165" b="5168"/>
          <a:stretch>
            <a:fillRect/>
          </a:stretch>
        </p:blipFill>
        <p:spPr bwMode="auto">
          <a:xfrm rot="5400000">
            <a:off x="4197070" y="3118130"/>
            <a:ext cx="703262" cy="604940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a:xfrm>
            <a:off x="361950" y="0"/>
            <a:ext cx="8382000" cy="638175"/>
          </a:xfrm>
        </p:spPr>
        <p:txBody>
          <a:bodyPr/>
          <a:lstStyle/>
          <a:p>
            <a:pPr eaLnBrk="1" hangingPunct="1"/>
            <a:r>
              <a:rPr lang="en-US" sz="3000" b="1" dirty="0" smtClean="0">
                <a:solidFill>
                  <a:schemeClr val="tx2"/>
                </a:solidFill>
                <a:latin typeface="Arial" pitchFamily="34" charset="0"/>
                <a:cs typeface="Arial" pitchFamily="34" charset="0"/>
              </a:rPr>
              <a:t>pH and activity correction</a:t>
            </a:r>
          </a:p>
        </p:txBody>
      </p:sp>
      <p:pic>
        <p:nvPicPr>
          <p:cNvPr id="58371" name="Picture 3" descr="BD10219_"/>
          <p:cNvPicPr>
            <a:picLocks noChangeArrowheads="1"/>
          </p:cNvPicPr>
          <p:nvPr/>
        </p:nvPicPr>
        <p:blipFill>
          <a:blip r:embed="rId3"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7" name="Slide Number Placeholder 6"/>
          <p:cNvSpPr>
            <a:spLocks noGrp="1"/>
          </p:cNvSpPr>
          <p:nvPr>
            <p:ph type="sldNum" sz="quarter" idx="12"/>
          </p:nvPr>
        </p:nvSpPr>
        <p:spPr/>
        <p:txBody>
          <a:bodyPr/>
          <a:lstStyle/>
          <a:p>
            <a:pPr>
              <a:defRPr/>
            </a:pPr>
            <a:fld id="{9B5974D4-B90A-4926-867F-4151FE7C7474}" type="slidenum">
              <a:rPr lang="en-US" smtClean="0"/>
              <a:pPr>
                <a:defRPr/>
              </a:pPr>
              <a:t>27</a:t>
            </a:fld>
            <a:endParaRPr lang="en-US" dirty="0"/>
          </a:p>
        </p:txBody>
      </p:sp>
      <p:sp>
        <p:nvSpPr>
          <p:cNvPr id="8" name="TextBox 113"/>
          <p:cNvSpPr txBox="1">
            <a:spLocks noChangeArrowheads="1"/>
          </p:cNvSpPr>
          <p:nvPr/>
        </p:nvSpPr>
        <p:spPr bwMode="auto">
          <a:xfrm>
            <a:off x="0" y="6488113"/>
            <a:ext cx="4648200" cy="338554"/>
          </a:xfrm>
          <a:prstGeom prst="rect">
            <a:avLst/>
          </a:prstGeom>
          <a:noFill/>
          <a:ln w="9525">
            <a:noFill/>
            <a:miter lim="800000"/>
            <a:headEnd/>
            <a:tailEnd/>
          </a:ln>
        </p:spPr>
        <p:txBody>
          <a:bodyPr>
            <a:spAutoFit/>
          </a:bodyPr>
          <a:lstStyle/>
          <a:p>
            <a:r>
              <a:rPr lang="en-US" sz="1600" i="1" dirty="0"/>
              <a:t>Chatterjee et al., </a:t>
            </a:r>
            <a:r>
              <a:rPr lang="en-US" sz="1600" dirty="0" smtClean="0"/>
              <a:t>(2012) to be submitted</a:t>
            </a:r>
            <a:endParaRPr lang="en-US" sz="1600" dirty="0"/>
          </a:p>
        </p:txBody>
      </p:sp>
      <p:pic>
        <p:nvPicPr>
          <p:cNvPr id="424962" name="Picture 2"/>
          <p:cNvPicPr>
            <a:picLocks noChangeAspect="1" noChangeArrowheads="1"/>
          </p:cNvPicPr>
          <p:nvPr/>
        </p:nvPicPr>
        <p:blipFill>
          <a:blip r:embed="rId4" cstate="print"/>
          <a:srcRect/>
          <a:stretch>
            <a:fillRect/>
          </a:stretch>
        </p:blipFill>
        <p:spPr bwMode="auto">
          <a:xfrm>
            <a:off x="1933575" y="685800"/>
            <a:ext cx="5276850" cy="584869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Grp="1" noChangeArrowheads="1"/>
          </p:cNvSpPr>
          <p:nvPr>
            <p:ph type="title"/>
          </p:nvPr>
        </p:nvSpPr>
        <p:spPr>
          <a:xfrm>
            <a:off x="361950" y="0"/>
            <a:ext cx="8382000" cy="638175"/>
          </a:xfrm>
        </p:spPr>
        <p:txBody>
          <a:bodyPr/>
          <a:lstStyle/>
          <a:p>
            <a:pPr eaLnBrk="1" hangingPunct="1"/>
            <a:r>
              <a:rPr lang="en-US" sz="3000" b="1" dirty="0" smtClean="0">
                <a:solidFill>
                  <a:schemeClr val="tx2"/>
                </a:solidFill>
                <a:latin typeface="Arial" pitchFamily="34" charset="0"/>
                <a:cs typeface="Arial" pitchFamily="34" charset="0"/>
              </a:rPr>
              <a:t>Geotherm correction</a:t>
            </a:r>
          </a:p>
        </p:txBody>
      </p:sp>
      <p:pic>
        <p:nvPicPr>
          <p:cNvPr id="58371" name="Picture 3" descr="BD10219_"/>
          <p:cNvPicPr>
            <a:picLocks noChangeArrowheads="1"/>
          </p:cNvPicPr>
          <p:nvPr/>
        </p:nvPicPr>
        <p:blipFill>
          <a:blip r:embed="rId3"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7" name="Slide Number Placeholder 6"/>
          <p:cNvSpPr>
            <a:spLocks noGrp="1"/>
          </p:cNvSpPr>
          <p:nvPr>
            <p:ph type="sldNum" sz="quarter" idx="12"/>
          </p:nvPr>
        </p:nvSpPr>
        <p:spPr/>
        <p:txBody>
          <a:bodyPr/>
          <a:lstStyle/>
          <a:p>
            <a:pPr>
              <a:defRPr/>
            </a:pPr>
            <a:fld id="{9B5974D4-B90A-4926-867F-4151FE7C7474}" type="slidenum">
              <a:rPr lang="en-US" smtClean="0"/>
              <a:pPr>
                <a:defRPr/>
              </a:pPr>
              <a:t>28</a:t>
            </a:fld>
            <a:endParaRPr lang="en-US" dirty="0"/>
          </a:p>
        </p:txBody>
      </p:sp>
      <p:sp>
        <p:nvSpPr>
          <p:cNvPr id="8" name="TextBox 113"/>
          <p:cNvSpPr txBox="1">
            <a:spLocks noChangeArrowheads="1"/>
          </p:cNvSpPr>
          <p:nvPr/>
        </p:nvSpPr>
        <p:spPr bwMode="auto">
          <a:xfrm>
            <a:off x="0" y="6488113"/>
            <a:ext cx="4648200" cy="338554"/>
          </a:xfrm>
          <a:prstGeom prst="rect">
            <a:avLst/>
          </a:prstGeom>
          <a:noFill/>
          <a:ln w="9525">
            <a:noFill/>
            <a:miter lim="800000"/>
            <a:headEnd/>
            <a:tailEnd/>
          </a:ln>
        </p:spPr>
        <p:txBody>
          <a:bodyPr>
            <a:spAutoFit/>
          </a:bodyPr>
          <a:lstStyle/>
          <a:p>
            <a:r>
              <a:rPr lang="en-US" sz="1600" i="1" dirty="0"/>
              <a:t>Chatterjee et al., </a:t>
            </a:r>
            <a:r>
              <a:rPr lang="en-US" sz="1600" dirty="0" smtClean="0"/>
              <a:t>(2012) to be submitted</a:t>
            </a:r>
            <a:endParaRPr lang="en-US" sz="1600" dirty="0"/>
          </a:p>
        </p:txBody>
      </p:sp>
      <p:pic>
        <p:nvPicPr>
          <p:cNvPr id="9" name="Picture 8" descr="Figure10.TIF"/>
          <p:cNvPicPr>
            <a:picLocks noChangeAspect="1"/>
          </p:cNvPicPr>
          <p:nvPr/>
        </p:nvPicPr>
        <p:blipFill>
          <a:blip r:embed="rId4" cstate="print"/>
          <a:stretch>
            <a:fillRect/>
          </a:stretch>
        </p:blipFill>
        <p:spPr>
          <a:xfrm>
            <a:off x="2209800" y="761999"/>
            <a:ext cx="4724400" cy="5761677"/>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Grp="1" noChangeArrowheads="1"/>
          </p:cNvSpPr>
          <p:nvPr>
            <p:ph type="title"/>
          </p:nvPr>
        </p:nvSpPr>
        <p:spPr>
          <a:xfrm>
            <a:off x="0" y="0"/>
            <a:ext cx="9144000" cy="609600"/>
          </a:xfrm>
        </p:spPr>
        <p:txBody>
          <a:bodyPr/>
          <a:lstStyle/>
          <a:p>
            <a:r>
              <a:rPr lang="en-US" sz="3600" b="1" dirty="0" smtClean="0">
                <a:solidFill>
                  <a:schemeClr val="tx2"/>
                </a:solidFill>
                <a:latin typeface="Arial" pitchFamily="34" charset="0"/>
                <a:cs typeface="Arial" pitchFamily="34" charset="0"/>
              </a:rPr>
              <a:t>Effect of </a:t>
            </a:r>
            <a:r>
              <a:rPr lang="en-US" sz="3600" b="1" i="1" dirty="0" smtClean="0">
                <a:solidFill>
                  <a:schemeClr val="tx2"/>
                </a:solidFill>
                <a:latin typeface="Arial" pitchFamily="34" charset="0"/>
                <a:cs typeface="Arial" pitchFamily="34" charset="0"/>
              </a:rPr>
              <a:t>Da</a:t>
            </a:r>
            <a:r>
              <a:rPr lang="en-US" sz="3600" b="1" i="1" baseline="-25000" dirty="0" smtClean="0">
                <a:solidFill>
                  <a:schemeClr val="tx2"/>
                </a:solidFill>
                <a:latin typeface="Arial" pitchFamily="34" charset="0"/>
                <a:cs typeface="Arial" pitchFamily="34" charset="0"/>
              </a:rPr>
              <a:t>AOM</a:t>
            </a:r>
          </a:p>
        </p:txBody>
      </p:sp>
      <p:sp>
        <p:nvSpPr>
          <p:cNvPr id="8" name="Slide Number Placeholder 7"/>
          <p:cNvSpPr>
            <a:spLocks noGrp="1"/>
          </p:cNvSpPr>
          <p:nvPr>
            <p:ph type="sldNum" sz="quarter" idx="12"/>
          </p:nvPr>
        </p:nvSpPr>
        <p:spPr/>
        <p:txBody>
          <a:bodyPr/>
          <a:lstStyle/>
          <a:p>
            <a:pPr>
              <a:defRPr/>
            </a:pPr>
            <a:fld id="{BFD4C572-1D51-46FC-80EA-688A39D01C81}" type="slidenum">
              <a:rPr lang="en-US" smtClean="0"/>
              <a:pPr>
                <a:defRPr/>
              </a:pPr>
              <a:t>29</a:t>
            </a:fld>
            <a:endParaRPr lang="en-US" dirty="0"/>
          </a:p>
        </p:txBody>
      </p:sp>
      <p:sp>
        <p:nvSpPr>
          <p:cNvPr id="59396"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pic>
        <p:nvPicPr>
          <p:cNvPr id="59397" name="Picture 3" descr="BD10219_"/>
          <p:cNvPicPr>
            <a:picLocks noChangeArrowheads="1"/>
          </p:cNvPicPr>
          <p:nvPr/>
        </p:nvPicPr>
        <p:blipFill>
          <a:blip r:embed="rId3"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pic>
        <p:nvPicPr>
          <p:cNvPr id="59399" name="Picture 1"/>
          <p:cNvPicPr>
            <a:picLocks noChangeAspect="1" noChangeArrowheads="1"/>
          </p:cNvPicPr>
          <p:nvPr/>
        </p:nvPicPr>
        <p:blipFill>
          <a:blip r:embed="rId4" cstate="print"/>
          <a:srcRect t="6667"/>
          <a:stretch>
            <a:fillRect/>
          </a:stretch>
        </p:blipFill>
        <p:spPr bwMode="auto">
          <a:xfrm>
            <a:off x="28575" y="838200"/>
            <a:ext cx="9053513" cy="5410200"/>
          </a:xfrm>
          <a:prstGeom prst="rect">
            <a:avLst/>
          </a:prstGeom>
          <a:noFill/>
          <a:ln w="9525">
            <a:noFill/>
            <a:miter lim="800000"/>
            <a:headEnd/>
            <a:tailEnd/>
          </a:ln>
        </p:spPr>
      </p:pic>
      <p:sp>
        <p:nvSpPr>
          <p:cNvPr id="9" name="TextBox 113"/>
          <p:cNvSpPr txBox="1">
            <a:spLocks noChangeArrowheads="1"/>
          </p:cNvSpPr>
          <p:nvPr/>
        </p:nvSpPr>
        <p:spPr bwMode="auto">
          <a:xfrm>
            <a:off x="0" y="6488113"/>
            <a:ext cx="4648200" cy="338554"/>
          </a:xfrm>
          <a:prstGeom prst="rect">
            <a:avLst/>
          </a:prstGeom>
          <a:noFill/>
          <a:ln w="9525">
            <a:noFill/>
            <a:miter lim="800000"/>
            <a:headEnd/>
            <a:tailEnd/>
          </a:ln>
        </p:spPr>
        <p:txBody>
          <a:bodyPr>
            <a:spAutoFit/>
          </a:bodyPr>
          <a:lstStyle/>
          <a:p>
            <a:r>
              <a:rPr lang="en-US" sz="1600" i="1" dirty="0"/>
              <a:t>Chatterjee et al., J. Geophys. Res., </a:t>
            </a:r>
            <a:r>
              <a:rPr lang="en-US" sz="1600" dirty="0"/>
              <a:t>(2011)</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ailure.gif"/>
          <p:cNvPicPr>
            <a:picLocks noChangeAspect="1"/>
          </p:cNvPicPr>
          <p:nvPr/>
        </p:nvPicPr>
        <p:blipFill>
          <a:blip r:embed="rId3" cstate="print"/>
          <a:stretch>
            <a:fillRect/>
          </a:stretch>
        </p:blipFill>
        <p:spPr>
          <a:xfrm>
            <a:off x="228600" y="3905250"/>
            <a:ext cx="3581400" cy="2705011"/>
          </a:xfrm>
          <a:prstGeom prst="rect">
            <a:avLst/>
          </a:prstGeom>
        </p:spPr>
      </p:pic>
      <p:pic>
        <p:nvPicPr>
          <p:cNvPr id="14340" name="Picture 3" descr="BD10219_"/>
          <p:cNvPicPr>
            <a:picLocks noChangeArrowheads="1"/>
          </p:cNvPicPr>
          <p:nvPr/>
        </p:nvPicPr>
        <p:blipFill>
          <a:blip r:embed="rId4"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10" name="Rectangle 4"/>
          <p:cNvSpPr txBox="1">
            <a:spLocks noChangeArrowheads="1"/>
          </p:cNvSpPr>
          <p:nvPr/>
        </p:nvSpPr>
        <p:spPr bwMode="auto">
          <a:xfrm>
            <a:off x="457200" y="0"/>
            <a:ext cx="8229600" cy="609600"/>
          </a:xfrm>
          <a:prstGeom prst="rect">
            <a:avLst/>
          </a:prstGeom>
          <a:noFill/>
          <a:ln w="9525">
            <a:noFill/>
            <a:miter lim="800000"/>
            <a:headEnd/>
            <a:tailEnd/>
          </a:ln>
        </p:spPr>
        <p:txBody>
          <a:bodyPr anchor="ctr"/>
          <a:lstStyle/>
          <a:p>
            <a:pPr algn="ctr" eaLnBrk="0" hangingPunct="0">
              <a:defRPr/>
            </a:pPr>
            <a:r>
              <a:rPr lang="en-US" sz="3600" b="1" dirty="0">
                <a:solidFill>
                  <a:schemeClr val="tx2"/>
                </a:solidFill>
                <a:ea typeface="+mj-ea"/>
                <a:cs typeface="Arial" pitchFamily="34" charset="0"/>
              </a:rPr>
              <a:t>Motivation</a:t>
            </a:r>
          </a:p>
        </p:txBody>
      </p:sp>
      <p:sp>
        <p:nvSpPr>
          <p:cNvPr id="14342" name="Text Box 5"/>
          <p:cNvSpPr txBox="1">
            <a:spLocks noChangeArrowheads="1"/>
          </p:cNvSpPr>
          <p:nvPr/>
        </p:nvSpPr>
        <p:spPr bwMode="auto">
          <a:xfrm>
            <a:off x="1676400" y="1066800"/>
            <a:ext cx="2133600" cy="646113"/>
          </a:xfrm>
          <a:prstGeom prst="rect">
            <a:avLst/>
          </a:prstGeom>
          <a:noFill/>
          <a:ln w="9525">
            <a:noFill/>
            <a:miter lim="800000"/>
            <a:headEnd/>
            <a:tailEnd/>
          </a:ln>
        </p:spPr>
        <p:txBody>
          <a:bodyPr>
            <a:spAutoFit/>
          </a:bodyPr>
          <a:lstStyle/>
          <a:p>
            <a:pPr algn="ctr"/>
            <a:r>
              <a:rPr lang="en-US" b="1" dirty="0"/>
              <a:t>Potential energy resource</a:t>
            </a:r>
          </a:p>
        </p:txBody>
      </p:sp>
      <p:sp>
        <p:nvSpPr>
          <p:cNvPr id="14344" name="Text Box 8"/>
          <p:cNvSpPr txBox="1">
            <a:spLocks noChangeArrowheads="1"/>
          </p:cNvSpPr>
          <p:nvPr/>
        </p:nvSpPr>
        <p:spPr bwMode="auto">
          <a:xfrm>
            <a:off x="0" y="3505200"/>
            <a:ext cx="9144000" cy="646331"/>
          </a:xfrm>
          <a:prstGeom prst="rect">
            <a:avLst/>
          </a:prstGeom>
          <a:noFill/>
          <a:ln w="9525">
            <a:noFill/>
            <a:miter lim="800000"/>
            <a:headEnd/>
            <a:tailEnd/>
          </a:ln>
        </p:spPr>
        <p:txBody>
          <a:bodyPr wrap="square">
            <a:spAutoFit/>
          </a:bodyPr>
          <a:lstStyle/>
          <a:p>
            <a:pPr algn="ctr"/>
            <a:r>
              <a:rPr lang="en-US" b="1" dirty="0" smtClean="0"/>
              <a:t>Subsea geohazard			Global climate change</a:t>
            </a:r>
          </a:p>
          <a:p>
            <a:pPr algn="ctr"/>
            <a:r>
              <a:rPr lang="en-US" b="1" dirty="0" smtClean="0"/>
              <a:t>				</a:t>
            </a:r>
            <a:endParaRPr lang="en-US" b="1" dirty="0"/>
          </a:p>
        </p:txBody>
      </p:sp>
      <p:sp>
        <p:nvSpPr>
          <p:cNvPr id="12" name="Text Box 6"/>
          <p:cNvSpPr txBox="1">
            <a:spLocks noChangeArrowheads="1"/>
          </p:cNvSpPr>
          <p:nvPr/>
        </p:nvSpPr>
        <p:spPr bwMode="auto">
          <a:xfrm>
            <a:off x="0" y="6550223"/>
            <a:ext cx="9144000" cy="307777"/>
          </a:xfrm>
          <a:prstGeom prst="rect">
            <a:avLst/>
          </a:prstGeom>
          <a:noFill/>
          <a:ln w="9525">
            <a:noFill/>
            <a:miter lim="800000"/>
            <a:headEnd/>
            <a:tailEnd/>
          </a:ln>
        </p:spPr>
        <p:txBody>
          <a:bodyPr wrap="square">
            <a:spAutoFit/>
          </a:bodyPr>
          <a:lstStyle/>
          <a:p>
            <a:pPr algn="just"/>
            <a:r>
              <a:rPr lang="en-US" sz="1400" i="1" dirty="0" smtClean="0"/>
              <a:t>      	McIver, AAPG </a:t>
            </a:r>
            <a:r>
              <a:rPr lang="en-US" sz="1400" dirty="0" smtClean="0"/>
              <a:t>(1982) 			 	</a:t>
            </a:r>
            <a:r>
              <a:rPr lang="en-US" sz="1400" i="1" dirty="0" smtClean="0"/>
              <a:t>Westbrook et al., Geo. Res. Lett., </a:t>
            </a:r>
            <a:r>
              <a:rPr lang="en-US" sz="1400" dirty="0" smtClean="0"/>
              <a:t>(2009)</a:t>
            </a:r>
            <a:endParaRPr lang="en-US" sz="1400" dirty="0"/>
          </a:p>
        </p:txBody>
      </p:sp>
      <p:pic>
        <p:nvPicPr>
          <p:cNvPr id="13" name="Picture 12" descr="plumes-example-c2.jpg"/>
          <p:cNvPicPr>
            <a:picLocks noChangeAspect="1"/>
          </p:cNvPicPr>
          <p:nvPr/>
        </p:nvPicPr>
        <p:blipFill>
          <a:blip r:embed="rId5" cstate="print"/>
          <a:stretch>
            <a:fillRect/>
          </a:stretch>
        </p:blipFill>
        <p:spPr>
          <a:xfrm>
            <a:off x="4301601" y="3886200"/>
            <a:ext cx="4690000" cy="2667000"/>
          </a:xfrm>
          <a:prstGeom prst="rect">
            <a:avLst/>
          </a:prstGeom>
        </p:spPr>
      </p:pic>
      <p:sp>
        <p:nvSpPr>
          <p:cNvPr id="14" name="Text Box 11"/>
          <p:cNvSpPr txBox="1">
            <a:spLocks noChangeArrowheads="1"/>
          </p:cNvSpPr>
          <p:nvPr/>
        </p:nvSpPr>
        <p:spPr bwMode="auto">
          <a:xfrm>
            <a:off x="0" y="0"/>
            <a:ext cx="9144000" cy="723275"/>
          </a:xfrm>
          <a:prstGeom prst="rect">
            <a:avLst/>
          </a:prstGeom>
          <a:solidFill>
            <a:srgbClr val="92D050"/>
          </a:solidFill>
          <a:ln w="9525">
            <a:noFill/>
            <a:miter lim="800000"/>
            <a:headEnd/>
            <a:tailEnd/>
          </a:ln>
        </p:spPr>
        <p:txBody>
          <a:bodyPr wrap="square">
            <a:spAutoFit/>
          </a:bodyPr>
          <a:lstStyle/>
          <a:p>
            <a:pPr algn="ctr"/>
            <a:endParaRPr lang="en-US" sz="1000" b="1" dirty="0" smtClean="0">
              <a:solidFill>
                <a:schemeClr val="bg1"/>
              </a:solidFill>
            </a:endParaRPr>
          </a:p>
          <a:p>
            <a:pPr algn="ctr"/>
            <a:r>
              <a:rPr lang="en-US" sz="2100" b="1" dirty="0" smtClean="0">
                <a:solidFill>
                  <a:schemeClr val="bg1"/>
                </a:solidFill>
              </a:rPr>
              <a:t>A </a:t>
            </a:r>
            <a:r>
              <a:rPr lang="en-US" sz="2100" b="1" dirty="0">
                <a:solidFill>
                  <a:schemeClr val="bg1"/>
                </a:solidFill>
              </a:rPr>
              <a:t>fundamental understanding of the dynamics of gas hydrate </a:t>
            </a:r>
            <a:r>
              <a:rPr lang="en-US" sz="2100" b="1" dirty="0" smtClean="0">
                <a:solidFill>
                  <a:schemeClr val="bg1"/>
                </a:solidFill>
              </a:rPr>
              <a:t>systems</a:t>
            </a:r>
          </a:p>
          <a:p>
            <a:pPr algn="ctr"/>
            <a:endParaRPr lang="en-US" sz="1000" b="1" dirty="0" smtClean="0">
              <a:solidFill>
                <a:schemeClr val="bg1"/>
              </a:solidFill>
            </a:endParaRPr>
          </a:p>
        </p:txBody>
      </p:sp>
      <p:graphicFrame>
        <p:nvGraphicFramePr>
          <p:cNvPr id="15" name="Chart 14"/>
          <p:cNvGraphicFramePr/>
          <p:nvPr/>
        </p:nvGraphicFramePr>
        <p:xfrm>
          <a:off x="2743200" y="762000"/>
          <a:ext cx="4191000" cy="2895600"/>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
          <p:cNvSpPr txBox="1"/>
          <p:nvPr/>
        </p:nvSpPr>
        <p:spPr>
          <a:xfrm>
            <a:off x="6477000" y="2362200"/>
            <a:ext cx="1066800" cy="54781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solidFill>
                  <a:sysClr val="windowText" lastClr="000000"/>
                </a:solidFill>
                <a:latin typeface="Arial" pitchFamily="34" charset="0"/>
                <a:cs typeface="Arial" pitchFamily="34" charset="0"/>
              </a:rPr>
              <a:t>Recoverable and </a:t>
            </a:r>
          </a:p>
          <a:p>
            <a:pPr algn="ctr"/>
            <a:r>
              <a:rPr lang="en-US" sz="1000" dirty="0" smtClean="0">
                <a:solidFill>
                  <a:sysClr val="windowText" lastClr="000000"/>
                </a:solidFill>
                <a:latin typeface="Arial" pitchFamily="34" charset="0"/>
                <a:cs typeface="Arial" pitchFamily="34" charset="0"/>
              </a:rPr>
              <a:t>Non-recoverable </a:t>
            </a:r>
            <a:r>
              <a:rPr lang="en-US" sz="1000" dirty="0">
                <a:solidFill>
                  <a:sysClr val="windowText" lastClr="000000"/>
                </a:solidFill>
                <a:latin typeface="Arial" pitchFamily="34" charset="0"/>
                <a:cs typeface="Arial" pitchFamily="34" charset="0"/>
              </a:rPr>
              <a:t>fossil fuels </a:t>
            </a:r>
          </a:p>
          <a:p>
            <a:pPr algn="ctr"/>
            <a:r>
              <a:rPr lang="en-US" sz="1000" dirty="0">
                <a:solidFill>
                  <a:sysClr val="windowText" lastClr="000000"/>
                </a:solidFill>
                <a:latin typeface="Arial" pitchFamily="34" charset="0"/>
                <a:cs typeface="Arial" pitchFamily="34" charset="0"/>
              </a:rPr>
              <a:t>(coal, oil,</a:t>
            </a:r>
            <a:r>
              <a:rPr lang="en-US" sz="1000" baseline="0" dirty="0">
                <a:solidFill>
                  <a:sysClr val="windowText" lastClr="000000"/>
                </a:solidFill>
                <a:latin typeface="Arial" pitchFamily="34" charset="0"/>
                <a:cs typeface="Arial" pitchFamily="34" charset="0"/>
              </a:rPr>
              <a:t> natural gas</a:t>
            </a:r>
            <a:r>
              <a:rPr lang="en-US" sz="1000" baseline="0" dirty="0" smtClean="0">
                <a:solidFill>
                  <a:sysClr val="windowText" lastClr="000000"/>
                </a:solidFill>
                <a:latin typeface="Arial" pitchFamily="34" charset="0"/>
                <a:cs typeface="Arial" pitchFamily="34" charset="0"/>
              </a:rPr>
              <a:t>), 5,000</a:t>
            </a:r>
            <a:endParaRPr lang="en-US" sz="1000" dirty="0">
              <a:solidFill>
                <a:sysClr val="windowText" lastClr="0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2"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title"/>
          </p:nvPr>
        </p:nvSpPr>
        <p:spPr>
          <a:xfrm>
            <a:off x="0" y="0"/>
            <a:ext cx="9144000" cy="609600"/>
          </a:xfrm>
        </p:spPr>
        <p:txBody>
          <a:bodyPr/>
          <a:lstStyle/>
          <a:p>
            <a:r>
              <a:rPr lang="en-US" sz="3600" b="1" dirty="0" smtClean="0">
                <a:solidFill>
                  <a:schemeClr val="tx2"/>
                </a:solidFill>
                <a:latin typeface="Arial" pitchFamily="34" charset="0"/>
                <a:cs typeface="Arial" pitchFamily="34" charset="0"/>
              </a:rPr>
              <a:t>Effect of </a:t>
            </a:r>
            <a:r>
              <a:rPr lang="en-US" sz="3600" b="1" i="1" dirty="0" smtClean="0">
                <a:solidFill>
                  <a:schemeClr val="tx2"/>
                </a:solidFill>
                <a:latin typeface="Arial" pitchFamily="34" charset="0"/>
                <a:cs typeface="Arial" pitchFamily="34" charset="0"/>
              </a:rPr>
              <a:t>Da</a:t>
            </a:r>
            <a:r>
              <a:rPr lang="en-US" sz="3600" b="1" i="1" baseline="-25000" dirty="0" smtClean="0">
                <a:solidFill>
                  <a:schemeClr val="tx2"/>
                </a:solidFill>
                <a:latin typeface="Arial" pitchFamily="34" charset="0"/>
                <a:cs typeface="Arial" pitchFamily="34" charset="0"/>
              </a:rPr>
              <a:t>POC</a:t>
            </a:r>
          </a:p>
        </p:txBody>
      </p:sp>
      <p:sp>
        <p:nvSpPr>
          <p:cNvPr id="8" name="Slide Number Placeholder 7"/>
          <p:cNvSpPr>
            <a:spLocks noGrp="1"/>
          </p:cNvSpPr>
          <p:nvPr>
            <p:ph type="sldNum" sz="quarter" idx="12"/>
          </p:nvPr>
        </p:nvSpPr>
        <p:spPr/>
        <p:txBody>
          <a:bodyPr/>
          <a:lstStyle/>
          <a:p>
            <a:pPr>
              <a:defRPr/>
            </a:pPr>
            <a:fld id="{8ACDA457-200A-4BD1-AA50-E3A651EEBE4E}" type="slidenum">
              <a:rPr lang="en-US" smtClean="0"/>
              <a:pPr>
                <a:defRPr/>
              </a:pPr>
              <a:t>30</a:t>
            </a:fld>
            <a:endParaRPr lang="en-US" dirty="0"/>
          </a:p>
        </p:txBody>
      </p:sp>
      <p:sp>
        <p:nvSpPr>
          <p:cNvPr id="60420"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pic>
        <p:nvPicPr>
          <p:cNvPr id="60421" name="Picture 3" descr="BD10219_"/>
          <p:cNvPicPr>
            <a:picLocks noChangeArrowheads="1"/>
          </p:cNvPicPr>
          <p:nvPr/>
        </p:nvPicPr>
        <p:blipFill>
          <a:blip r:embed="rId3"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pic>
        <p:nvPicPr>
          <p:cNvPr id="60423" name="Picture 1"/>
          <p:cNvPicPr>
            <a:picLocks noChangeAspect="1" noChangeArrowheads="1"/>
          </p:cNvPicPr>
          <p:nvPr/>
        </p:nvPicPr>
        <p:blipFill>
          <a:blip r:embed="rId4" cstate="print"/>
          <a:srcRect/>
          <a:stretch>
            <a:fillRect/>
          </a:stretch>
        </p:blipFill>
        <p:spPr bwMode="auto">
          <a:xfrm>
            <a:off x="0" y="685800"/>
            <a:ext cx="9144000" cy="5562600"/>
          </a:xfrm>
          <a:prstGeom prst="rect">
            <a:avLst/>
          </a:prstGeom>
          <a:noFill/>
          <a:ln w="9525">
            <a:noFill/>
            <a:miter lim="800000"/>
            <a:headEnd/>
            <a:tailEnd/>
          </a:ln>
        </p:spPr>
      </p:pic>
      <p:sp>
        <p:nvSpPr>
          <p:cNvPr id="9" name="TextBox 113"/>
          <p:cNvSpPr txBox="1">
            <a:spLocks noChangeArrowheads="1"/>
          </p:cNvSpPr>
          <p:nvPr/>
        </p:nvSpPr>
        <p:spPr bwMode="auto">
          <a:xfrm>
            <a:off x="0" y="6488113"/>
            <a:ext cx="4648200" cy="338554"/>
          </a:xfrm>
          <a:prstGeom prst="rect">
            <a:avLst/>
          </a:prstGeom>
          <a:noFill/>
          <a:ln w="9525">
            <a:noFill/>
            <a:miter lim="800000"/>
            <a:headEnd/>
            <a:tailEnd/>
          </a:ln>
        </p:spPr>
        <p:txBody>
          <a:bodyPr>
            <a:spAutoFit/>
          </a:bodyPr>
          <a:lstStyle/>
          <a:p>
            <a:r>
              <a:rPr lang="en-US" sz="1600" i="1" dirty="0"/>
              <a:t>Chatterjee et al., J. Geophys. Res., </a:t>
            </a:r>
            <a:r>
              <a:rPr lang="en-US" sz="1600" dirty="0"/>
              <a:t>(2011)</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Grp="1" noChangeArrowheads="1"/>
          </p:cNvSpPr>
          <p:nvPr>
            <p:ph type="title"/>
          </p:nvPr>
        </p:nvSpPr>
        <p:spPr>
          <a:xfrm>
            <a:off x="0" y="0"/>
            <a:ext cx="9144000" cy="533400"/>
          </a:xfrm>
        </p:spPr>
        <p:txBody>
          <a:bodyPr/>
          <a:lstStyle/>
          <a:p>
            <a:pPr eaLnBrk="1" hangingPunct="1"/>
            <a:r>
              <a:rPr lang="en-US" sz="3200" b="1" dirty="0" smtClean="0">
                <a:solidFill>
                  <a:schemeClr val="tx2"/>
                </a:solidFill>
                <a:latin typeface="Arial" pitchFamily="34" charset="0"/>
                <a:cs typeface="Arial" pitchFamily="34" charset="0"/>
              </a:rPr>
              <a:t>2:1 concentration crossplot</a:t>
            </a:r>
            <a:endParaRPr lang="en-US" sz="3200" b="1" baseline="30000" dirty="0" smtClean="0">
              <a:solidFill>
                <a:schemeClr val="tx2"/>
              </a:solidFill>
              <a:latin typeface="Arial" pitchFamily="34" charset="0"/>
              <a:cs typeface="Arial" pitchFamily="34" charset="0"/>
            </a:endParaRPr>
          </a:p>
        </p:txBody>
      </p:sp>
      <p:pic>
        <p:nvPicPr>
          <p:cNvPr id="61443" name="Picture 3" descr="BD10219_"/>
          <p:cNvPicPr>
            <a:picLocks noChangeArrowheads="1"/>
          </p:cNvPicPr>
          <p:nvPr/>
        </p:nvPicPr>
        <p:blipFill>
          <a:blip r:embed="rId3"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pic>
        <p:nvPicPr>
          <p:cNvPr id="61445" name="Picture 5"/>
          <p:cNvPicPr>
            <a:picLocks noChangeAspect="1" noChangeArrowheads="1"/>
          </p:cNvPicPr>
          <p:nvPr/>
        </p:nvPicPr>
        <p:blipFill>
          <a:blip r:embed="rId4" cstate="print"/>
          <a:srcRect l="1282" t="5521"/>
          <a:stretch>
            <a:fillRect/>
          </a:stretch>
        </p:blipFill>
        <p:spPr bwMode="auto">
          <a:xfrm>
            <a:off x="495300" y="703263"/>
            <a:ext cx="8191500" cy="5918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pPr>
              <a:defRPr/>
            </a:pPr>
            <a:fld id="{C9DD6342-1A82-49FA-9642-6B49EF647677}" type="slidenum">
              <a:rPr lang="en-US" smtClean="0"/>
              <a:pPr>
                <a:defRPr/>
              </a:pPr>
              <a:t>31</a:t>
            </a:fld>
            <a:endParaRPr lang="en-US" dirty="0"/>
          </a:p>
        </p:txBody>
      </p:sp>
      <p:sp>
        <p:nvSpPr>
          <p:cNvPr id="7" name="TextBox 113"/>
          <p:cNvSpPr txBox="1">
            <a:spLocks noChangeArrowheads="1"/>
          </p:cNvSpPr>
          <p:nvPr/>
        </p:nvSpPr>
        <p:spPr bwMode="auto">
          <a:xfrm>
            <a:off x="0" y="6488113"/>
            <a:ext cx="4648200" cy="338554"/>
          </a:xfrm>
          <a:prstGeom prst="rect">
            <a:avLst/>
          </a:prstGeom>
          <a:noFill/>
          <a:ln w="9525">
            <a:noFill/>
            <a:miter lim="800000"/>
            <a:headEnd/>
            <a:tailEnd/>
          </a:ln>
        </p:spPr>
        <p:txBody>
          <a:bodyPr>
            <a:spAutoFit/>
          </a:bodyPr>
          <a:lstStyle/>
          <a:p>
            <a:r>
              <a:rPr lang="en-US" sz="1600" i="1" dirty="0"/>
              <a:t>Chatterjee et al., J. Geophys. Res., </a:t>
            </a:r>
            <a:r>
              <a:rPr lang="en-US" sz="1600" dirty="0"/>
              <a:t>(2011)</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377" name="Picture 1"/>
          <p:cNvPicPr>
            <a:picLocks noChangeAspect="1" noChangeArrowheads="1"/>
          </p:cNvPicPr>
          <p:nvPr/>
        </p:nvPicPr>
        <p:blipFill>
          <a:blip r:embed="rId3" cstate="print"/>
          <a:srcRect/>
          <a:stretch>
            <a:fillRect/>
          </a:stretch>
        </p:blipFill>
        <p:spPr bwMode="auto">
          <a:xfrm>
            <a:off x="152400" y="609600"/>
            <a:ext cx="8886825" cy="6086475"/>
          </a:xfrm>
          <a:prstGeom prst="rect">
            <a:avLst/>
          </a:prstGeom>
          <a:noFill/>
          <a:ln w="9525">
            <a:noFill/>
            <a:miter lim="800000"/>
            <a:headEnd/>
            <a:tailEnd/>
          </a:ln>
        </p:spPr>
      </p:pic>
      <p:sp>
        <p:nvSpPr>
          <p:cNvPr id="62466" name="Rectangle 4"/>
          <p:cNvSpPr>
            <a:spLocks noGrp="1" noChangeArrowheads="1"/>
          </p:cNvSpPr>
          <p:nvPr>
            <p:ph type="title"/>
          </p:nvPr>
        </p:nvSpPr>
        <p:spPr>
          <a:xfrm>
            <a:off x="0" y="0"/>
            <a:ext cx="9144000" cy="533400"/>
          </a:xfrm>
        </p:spPr>
        <p:txBody>
          <a:bodyPr/>
          <a:lstStyle/>
          <a:p>
            <a:pPr eaLnBrk="1" hangingPunct="1"/>
            <a:r>
              <a:rPr lang="en-US" sz="2800" b="1" dirty="0" smtClean="0">
                <a:solidFill>
                  <a:schemeClr val="tx2"/>
                </a:solidFill>
                <a:latin typeface="Arial" pitchFamily="34" charset="0"/>
                <a:cs typeface="Arial" pitchFamily="34" charset="0"/>
              </a:rPr>
              <a:t>Concentration crossplot: Site 1244</a:t>
            </a:r>
            <a:endParaRPr lang="en-US" sz="2800" b="1" baseline="30000" dirty="0" smtClean="0">
              <a:solidFill>
                <a:schemeClr val="tx2"/>
              </a:solidFill>
              <a:latin typeface="Arial" pitchFamily="34" charset="0"/>
              <a:cs typeface="Arial" pitchFamily="34" charset="0"/>
            </a:endParaRPr>
          </a:p>
        </p:txBody>
      </p:sp>
      <p:pic>
        <p:nvPicPr>
          <p:cNvPr id="62467" name="Picture 3" descr="BD10219_"/>
          <p:cNvPicPr>
            <a:picLocks noChangeArrowheads="1"/>
          </p:cNvPicPr>
          <p:nvPr/>
        </p:nvPicPr>
        <p:blipFill>
          <a:blip r:embed="rId4"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6" name="Right Brace 5"/>
          <p:cNvSpPr/>
          <p:nvPr/>
        </p:nvSpPr>
        <p:spPr>
          <a:xfrm>
            <a:off x="2971800" y="1219200"/>
            <a:ext cx="228600" cy="7620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7" name="Right Brace 6"/>
          <p:cNvSpPr/>
          <p:nvPr/>
        </p:nvSpPr>
        <p:spPr>
          <a:xfrm>
            <a:off x="2971800" y="2181225"/>
            <a:ext cx="228600" cy="7620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62473" name="TextBox 10"/>
          <p:cNvSpPr txBox="1">
            <a:spLocks noChangeArrowheads="1"/>
          </p:cNvSpPr>
          <p:nvPr/>
        </p:nvSpPr>
        <p:spPr bwMode="auto">
          <a:xfrm>
            <a:off x="3200400" y="2373313"/>
            <a:ext cx="3505200" cy="369887"/>
          </a:xfrm>
          <a:prstGeom prst="rect">
            <a:avLst/>
          </a:prstGeom>
          <a:noFill/>
          <a:ln w="9525">
            <a:noFill/>
            <a:miter lim="800000"/>
            <a:headEnd/>
            <a:tailEnd/>
          </a:ln>
        </p:spPr>
        <p:txBody>
          <a:bodyPr>
            <a:spAutoFit/>
          </a:bodyPr>
          <a:lstStyle/>
          <a:p>
            <a:r>
              <a:rPr lang="en-US" b="1" i="1" dirty="0">
                <a:solidFill>
                  <a:srgbClr val="2D0BFB"/>
                </a:solidFill>
              </a:rPr>
              <a:t> Da</a:t>
            </a:r>
            <a:r>
              <a:rPr lang="en-US" b="1" dirty="0">
                <a:solidFill>
                  <a:srgbClr val="2D0BFB"/>
                </a:solidFill>
              </a:rPr>
              <a:t> = 0.22; </a:t>
            </a:r>
            <a:r>
              <a:rPr lang="en-US" b="1" i="1" dirty="0">
                <a:solidFill>
                  <a:srgbClr val="2D0BFB"/>
                </a:solidFill>
              </a:rPr>
              <a:t>C</a:t>
            </a:r>
            <a:r>
              <a:rPr lang="en-US" b="1" i="1" baseline="-25000" dirty="0">
                <a:solidFill>
                  <a:srgbClr val="2D0BFB"/>
                </a:solidFill>
              </a:rPr>
              <a:t>b,ext </a:t>
            </a:r>
            <a:r>
              <a:rPr lang="en-US" b="1" dirty="0">
                <a:solidFill>
                  <a:srgbClr val="2D0BFB"/>
                </a:solidFill>
              </a:rPr>
              <a:t>= 27</a:t>
            </a:r>
            <a:endParaRPr lang="en-US" b="1" i="1" baseline="-25000" dirty="0">
              <a:solidFill>
                <a:srgbClr val="2D0BFB"/>
              </a:solidFill>
            </a:endParaRPr>
          </a:p>
        </p:txBody>
      </p:sp>
      <p:sp>
        <p:nvSpPr>
          <p:cNvPr id="12" name="Slide Number Placeholder 11"/>
          <p:cNvSpPr>
            <a:spLocks noGrp="1"/>
          </p:cNvSpPr>
          <p:nvPr>
            <p:ph type="sldNum" sz="quarter" idx="12"/>
          </p:nvPr>
        </p:nvSpPr>
        <p:spPr/>
        <p:txBody>
          <a:bodyPr/>
          <a:lstStyle/>
          <a:p>
            <a:pPr>
              <a:defRPr/>
            </a:pPr>
            <a:fld id="{5A4933A7-B38C-4ED1-8399-656EFBC096E4}" type="slidenum">
              <a:rPr lang="en-US" smtClean="0"/>
              <a:pPr>
                <a:defRPr/>
              </a:pPr>
              <a:t>32</a:t>
            </a:fld>
            <a:endParaRPr lang="en-US" dirty="0"/>
          </a:p>
        </p:txBody>
      </p:sp>
      <p:sp>
        <p:nvSpPr>
          <p:cNvPr id="11" name="TextBox 113"/>
          <p:cNvSpPr txBox="1">
            <a:spLocks noChangeArrowheads="1"/>
          </p:cNvSpPr>
          <p:nvPr/>
        </p:nvSpPr>
        <p:spPr bwMode="auto">
          <a:xfrm>
            <a:off x="0" y="6488113"/>
            <a:ext cx="4648200" cy="338554"/>
          </a:xfrm>
          <a:prstGeom prst="rect">
            <a:avLst/>
          </a:prstGeom>
          <a:noFill/>
          <a:ln w="9525">
            <a:noFill/>
            <a:miter lim="800000"/>
            <a:headEnd/>
            <a:tailEnd/>
          </a:ln>
        </p:spPr>
        <p:txBody>
          <a:bodyPr>
            <a:spAutoFit/>
          </a:bodyPr>
          <a:lstStyle/>
          <a:p>
            <a:r>
              <a:rPr lang="en-US" sz="1600" i="1" dirty="0"/>
              <a:t>Chatterjee et al., J. Geophys. Res., </a:t>
            </a:r>
            <a:r>
              <a:rPr lang="en-US" sz="1600" dirty="0"/>
              <a:t>(2011)</a:t>
            </a:r>
          </a:p>
        </p:txBody>
      </p:sp>
      <p:sp>
        <p:nvSpPr>
          <p:cNvPr id="62472" name="TextBox 9"/>
          <p:cNvSpPr txBox="1">
            <a:spLocks noChangeArrowheads="1"/>
          </p:cNvSpPr>
          <p:nvPr/>
        </p:nvSpPr>
        <p:spPr bwMode="auto">
          <a:xfrm>
            <a:off x="3257550" y="1409700"/>
            <a:ext cx="3505200" cy="369332"/>
          </a:xfrm>
          <a:prstGeom prst="rect">
            <a:avLst/>
          </a:prstGeom>
          <a:solidFill>
            <a:schemeClr val="bg1"/>
          </a:solidFill>
          <a:ln w="9525">
            <a:noFill/>
            <a:miter lim="800000"/>
            <a:headEnd/>
            <a:tailEnd/>
          </a:ln>
        </p:spPr>
        <p:txBody>
          <a:bodyPr>
            <a:spAutoFit/>
          </a:bodyPr>
          <a:lstStyle/>
          <a:p>
            <a:r>
              <a:rPr lang="en-US" b="1" i="1" dirty="0" smtClean="0">
                <a:solidFill>
                  <a:srgbClr val="2D0BFB"/>
                </a:solidFill>
              </a:rPr>
              <a:t>Da</a:t>
            </a:r>
            <a:r>
              <a:rPr lang="en-US" b="1" dirty="0" smtClean="0">
                <a:solidFill>
                  <a:srgbClr val="2D0BFB"/>
                </a:solidFill>
              </a:rPr>
              <a:t> </a:t>
            </a:r>
            <a:r>
              <a:rPr lang="en-US" b="1" dirty="0">
                <a:solidFill>
                  <a:srgbClr val="2D0BFB"/>
                </a:solidFill>
              </a:rPr>
              <a:t>= 1; </a:t>
            </a:r>
            <a:r>
              <a:rPr lang="en-US" b="1" i="1" dirty="0">
                <a:solidFill>
                  <a:srgbClr val="2D0BFB"/>
                </a:solidFill>
              </a:rPr>
              <a:t>C</a:t>
            </a:r>
            <a:r>
              <a:rPr lang="en-US" b="1" i="1" baseline="-25000" dirty="0">
                <a:solidFill>
                  <a:srgbClr val="2D0BFB"/>
                </a:solidFill>
              </a:rPr>
              <a:t>b,ext </a:t>
            </a:r>
            <a:r>
              <a:rPr lang="en-US" b="1" dirty="0">
                <a:solidFill>
                  <a:srgbClr val="2D0BFB"/>
                </a:solidFill>
              </a:rPr>
              <a:t>= 50</a:t>
            </a:r>
            <a:endParaRPr lang="en-US" b="1" i="1" baseline="-25000" dirty="0">
              <a:solidFill>
                <a:srgbClr val="2D0BFB"/>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p:cNvPicPr>
            <a:picLocks noChangeAspect="1" noChangeArrowheads="1"/>
          </p:cNvPicPr>
          <p:nvPr/>
        </p:nvPicPr>
        <p:blipFill>
          <a:blip r:embed="rId3" cstate="print"/>
          <a:srcRect/>
          <a:stretch>
            <a:fillRect/>
          </a:stretch>
        </p:blipFill>
        <p:spPr bwMode="auto">
          <a:xfrm>
            <a:off x="457200" y="698990"/>
            <a:ext cx="8229600" cy="5806585"/>
          </a:xfrm>
          <a:prstGeom prst="rect">
            <a:avLst/>
          </a:prstGeom>
          <a:noFill/>
          <a:ln w="9525">
            <a:noFill/>
            <a:miter lim="800000"/>
            <a:headEnd/>
            <a:tailEnd/>
          </a:ln>
        </p:spPr>
      </p:pic>
      <p:sp>
        <p:nvSpPr>
          <p:cNvPr id="62466" name="Rectangle 4"/>
          <p:cNvSpPr>
            <a:spLocks noGrp="1" noChangeArrowheads="1"/>
          </p:cNvSpPr>
          <p:nvPr>
            <p:ph type="title"/>
          </p:nvPr>
        </p:nvSpPr>
        <p:spPr>
          <a:xfrm>
            <a:off x="0" y="0"/>
            <a:ext cx="9144000" cy="533400"/>
          </a:xfrm>
        </p:spPr>
        <p:txBody>
          <a:bodyPr/>
          <a:lstStyle/>
          <a:p>
            <a:pPr eaLnBrk="1" hangingPunct="1"/>
            <a:r>
              <a:rPr lang="en-US" sz="2800" b="1" dirty="0" smtClean="0">
                <a:solidFill>
                  <a:schemeClr val="tx2"/>
                </a:solidFill>
                <a:latin typeface="Arial" pitchFamily="34" charset="0"/>
                <a:cs typeface="Arial" pitchFamily="34" charset="0"/>
              </a:rPr>
              <a:t>Concentration crossplot: Site KC151</a:t>
            </a:r>
            <a:endParaRPr lang="en-US" sz="2800" b="1" baseline="30000" dirty="0" smtClean="0">
              <a:solidFill>
                <a:schemeClr val="tx2"/>
              </a:solidFill>
              <a:latin typeface="Arial" pitchFamily="34" charset="0"/>
              <a:cs typeface="Arial" pitchFamily="34" charset="0"/>
            </a:endParaRPr>
          </a:p>
        </p:txBody>
      </p:sp>
      <p:pic>
        <p:nvPicPr>
          <p:cNvPr id="62467" name="Picture 3" descr="BD10219_"/>
          <p:cNvPicPr>
            <a:picLocks noChangeArrowheads="1"/>
          </p:cNvPicPr>
          <p:nvPr/>
        </p:nvPicPr>
        <p:blipFill>
          <a:blip r:embed="rId4"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12" name="Slide Number Placeholder 11"/>
          <p:cNvSpPr>
            <a:spLocks noGrp="1"/>
          </p:cNvSpPr>
          <p:nvPr>
            <p:ph type="sldNum" sz="quarter" idx="12"/>
          </p:nvPr>
        </p:nvSpPr>
        <p:spPr/>
        <p:txBody>
          <a:bodyPr/>
          <a:lstStyle/>
          <a:p>
            <a:pPr>
              <a:defRPr/>
            </a:pPr>
            <a:fld id="{5A4933A7-B38C-4ED1-8399-656EFBC096E4}" type="slidenum">
              <a:rPr lang="en-US" smtClean="0"/>
              <a:pPr>
                <a:defRPr/>
              </a:pPr>
              <a:t>33</a:t>
            </a:fld>
            <a:endParaRPr lang="en-US" dirty="0"/>
          </a:p>
        </p:txBody>
      </p:sp>
      <p:sp>
        <p:nvSpPr>
          <p:cNvPr id="11" name="TextBox 113"/>
          <p:cNvSpPr txBox="1">
            <a:spLocks noChangeArrowheads="1"/>
          </p:cNvSpPr>
          <p:nvPr/>
        </p:nvSpPr>
        <p:spPr bwMode="auto">
          <a:xfrm>
            <a:off x="0" y="6488113"/>
            <a:ext cx="4648200" cy="338554"/>
          </a:xfrm>
          <a:prstGeom prst="rect">
            <a:avLst/>
          </a:prstGeom>
          <a:noFill/>
          <a:ln w="9525">
            <a:noFill/>
            <a:miter lim="800000"/>
            <a:headEnd/>
            <a:tailEnd/>
          </a:ln>
        </p:spPr>
        <p:txBody>
          <a:bodyPr>
            <a:spAutoFit/>
          </a:bodyPr>
          <a:lstStyle/>
          <a:p>
            <a:r>
              <a:rPr lang="en-US" sz="1600" i="1" dirty="0"/>
              <a:t>Chatterjee et al., J. Geophys. Res., </a:t>
            </a:r>
            <a:r>
              <a:rPr lang="en-US" sz="1600" dirty="0"/>
              <a:t>(2011)</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igure12.TIF"/>
          <p:cNvPicPr>
            <a:picLocks noChangeAspect="1"/>
          </p:cNvPicPr>
          <p:nvPr/>
        </p:nvPicPr>
        <p:blipFill>
          <a:blip r:embed="rId3" cstate="print"/>
          <a:stretch>
            <a:fillRect/>
          </a:stretch>
        </p:blipFill>
        <p:spPr>
          <a:xfrm>
            <a:off x="542925" y="762000"/>
            <a:ext cx="8001000" cy="5692254"/>
          </a:xfrm>
          <a:prstGeom prst="rect">
            <a:avLst/>
          </a:prstGeom>
        </p:spPr>
      </p:pic>
      <p:sp>
        <p:nvSpPr>
          <p:cNvPr id="63490" name="Rectangle 4"/>
          <p:cNvSpPr>
            <a:spLocks noGrp="1" noChangeArrowheads="1"/>
          </p:cNvSpPr>
          <p:nvPr>
            <p:ph type="title"/>
          </p:nvPr>
        </p:nvSpPr>
        <p:spPr>
          <a:xfrm>
            <a:off x="0" y="0"/>
            <a:ext cx="9144000" cy="533400"/>
          </a:xfrm>
        </p:spPr>
        <p:txBody>
          <a:bodyPr/>
          <a:lstStyle/>
          <a:p>
            <a:pPr eaLnBrk="1" hangingPunct="1"/>
            <a:r>
              <a:rPr lang="en-US" sz="3100" b="1" dirty="0" smtClean="0">
                <a:solidFill>
                  <a:schemeClr val="tx2"/>
                </a:solidFill>
                <a:latin typeface="Arial" pitchFamily="34" charset="0"/>
                <a:cs typeface="Arial" pitchFamily="34" charset="0"/>
              </a:rPr>
              <a:t>Concentration crossplot: Site 1230</a:t>
            </a:r>
            <a:endParaRPr lang="en-US" sz="3100" b="1" baseline="30000" dirty="0" smtClean="0">
              <a:solidFill>
                <a:schemeClr val="tx2"/>
              </a:solidFill>
              <a:latin typeface="Arial" pitchFamily="34" charset="0"/>
              <a:cs typeface="Arial" pitchFamily="34" charset="0"/>
            </a:endParaRPr>
          </a:p>
        </p:txBody>
      </p:sp>
      <p:pic>
        <p:nvPicPr>
          <p:cNvPr id="63491" name="Picture 3" descr="BD10219_"/>
          <p:cNvPicPr>
            <a:picLocks noChangeArrowheads="1"/>
          </p:cNvPicPr>
          <p:nvPr/>
        </p:nvPicPr>
        <p:blipFill>
          <a:blip r:embed="rId4"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6" name="Slide Number Placeholder 5"/>
          <p:cNvSpPr>
            <a:spLocks noGrp="1"/>
          </p:cNvSpPr>
          <p:nvPr>
            <p:ph type="sldNum" sz="quarter" idx="12"/>
          </p:nvPr>
        </p:nvSpPr>
        <p:spPr/>
        <p:txBody>
          <a:bodyPr/>
          <a:lstStyle/>
          <a:p>
            <a:pPr>
              <a:defRPr/>
            </a:pPr>
            <a:fld id="{3B97FFCE-1260-4CF9-B0B8-F443B52E69DC}" type="slidenum">
              <a:rPr lang="en-US" smtClean="0"/>
              <a:pPr>
                <a:defRPr/>
              </a:pPr>
              <a:t>34</a:t>
            </a:fld>
            <a:endParaRPr lang="en-US" dirty="0"/>
          </a:p>
        </p:txBody>
      </p:sp>
      <p:sp>
        <p:nvSpPr>
          <p:cNvPr id="7" name="TextBox 113"/>
          <p:cNvSpPr txBox="1">
            <a:spLocks noChangeArrowheads="1"/>
          </p:cNvSpPr>
          <p:nvPr/>
        </p:nvSpPr>
        <p:spPr bwMode="auto">
          <a:xfrm>
            <a:off x="0" y="6488113"/>
            <a:ext cx="4648200" cy="338554"/>
          </a:xfrm>
          <a:prstGeom prst="rect">
            <a:avLst/>
          </a:prstGeom>
          <a:noFill/>
          <a:ln w="9525">
            <a:noFill/>
            <a:miter lim="800000"/>
            <a:headEnd/>
            <a:tailEnd/>
          </a:ln>
        </p:spPr>
        <p:txBody>
          <a:bodyPr>
            <a:spAutoFit/>
          </a:bodyPr>
          <a:lstStyle/>
          <a:p>
            <a:r>
              <a:rPr lang="en-US" sz="1600" i="1" dirty="0"/>
              <a:t>Chatterjee et al., </a:t>
            </a:r>
            <a:r>
              <a:rPr lang="en-US" sz="1600" dirty="0" smtClean="0"/>
              <a:t>(2012) to be submitted</a:t>
            </a:r>
            <a:endParaRPr lang="en-US" sz="1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Figure11.TIF"/>
          <p:cNvPicPr>
            <a:picLocks noChangeAspect="1"/>
          </p:cNvPicPr>
          <p:nvPr/>
        </p:nvPicPr>
        <p:blipFill>
          <a:blip r:embed="rId3" cstate="print"/>
          <a:srcRect/>
          <a:stretch>
            <a:fillRect/>
          </a:stretch>
        </p:blipFill>
        <p:spPr>
          <a:xfrm>
            <a:off x="4600815" y="1981200"/>
            <a:ext cx="4543185" cy="3276600"/>
          </a:xfrm>
          <a:prstGeom prst="rect">
            <a:avLst/>
          </a:prstGeom>
        </p:spPr>
      </p:pic>
      <p:sp>
        <p:nvSpPr>
          <p:cNvPr id="22530" name="Rectangle 4"/>
          <p:cNvSpPr>
            <a:spLocks noGrp="1" noChangeArrowheads="1"/>
          </p:cNvSpPr>
          <p:nvPr>
            <p:ph type="title"/>
          </p:nvPr>
        </p:nvSpPr>
        <p:spPr>
          <a:xfrm>
            <a:off x="0" y="0"/>
            <a:ext cx="9144000" cy="609600"/>
          </a:xfrm>
        </p:spPr>
        <p:txBody>
          <a:bodyPr/>
          <a:lstStyle/>
          <a:p>
            <a:r>
              <a:rPr lang="en-US" sz="2400" b="1" dirty="0" smtClean="0">
                <a:solidFill>
                  <a:schemeClr val="tx2"/>
                </a:solidFill>
                <a:latin typeface="Arial" pitchFamily="34" charset="0"/>
                <a:cs typeface="Arial" pitchFamily="34" charset="0"/>
              </a:rPr>
              <a:t>Concentration crossplots </a:t>
            </a:r>
            <a:r>
              <a:rPr lang="en-US" sz="2400" b="1" dirty="0" smtClean="0">
                <a:solidFill>
                  <a:srgbClr val="FF0000"/>
                </a:solidFill>
                <a:latin typeface="Arial" pitchFamily="34" charset="0"/>
                <a:cs typeface="Arial" pitchFamily="34" charset="0"/>
              </a:rPr>
              <a:t>CANNOT</a:t>
            </a:r>
            <a:r>
              <a:rPr lang="en-US" sz="2400" b="1" dirty="0" smtClean="0">
                <a:solidFill>
                  <a:schemeClr val="tx2"/>
                </a:solidFill>
                <a:latin typeface="Arial" pitchFamily="34" charset="0"/>
                <a:cs typeface="Arial" pitchFamily="34" charset="0"/>
              </a:rPr>
              <a:t> determine stoichiometry</a:t>
            </a:r>
          </a:p>
        </p:txBody>
      </p:sp>
      <p:sp>
        <p:nvSpPr>
          <p:cNvPr id="2253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pic>
        <p:nvPicPr>
          <p:cNvPr id="10" name="Picture 3" descr="BD10219_"/>
          <p:cNvPicPr>
            <a:picLocks noChangeArrowheads="1"/>
          </p:cNvPicPr>
          <p:nvPr/>
        </p:nvPicPr>
        <p:blipFill>
          <a:blip r:embed="rId4"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16" name="Rectangle 15"/>
          <p:cNvSpPr/>
          <p:nvPr/>
        </p:nvSpPr>
        <p:spPr>
          <a:xfrm>
            <a:off x="0" y="6519446"/>
            <a:ext cx="7753213" cy="338554"/>
          </a:xfrm>
          <a:prstGeom prst="rect">
            <a:avLst/>
          </a:prstGeom>
        </p:spPr>
        <p:txBody>
          <a:bodyPr wrap="none">
            <a:spAutoFit/>
          </a:bodyPr>
          <a:lstStyle/>
          <a:p>
            <a:r>
              <a:rPr lang="en-US" sz="1600" i="1" dirty="0" smtClean="0"/>
              <a:t>Chatterjee et al.</a:t>
            </a:r>
            <a:r>
              <a:rPr lang="en-US" sz="1600" dirty="0" smtClean="0"/>
              <a:t>, </a:t>
            </a:r>
            <a:r>
              <a:rPr lang="en-US" sz="1600" i="1" dirty="0" smtClean="0"/>
              <a:t>J. Geophys. Res., </a:t>
            </a:r>
            <a:r>
              <a:rPr lang="en-US" sz="1600" dirty="0" smtClean="0"/>
              <a:t>(2011); </a:t>
            </a:r>
            <a:r>
              <a:rPr lang="en-US" sz="1600" i="1" dirty="0" smtClean="0"/>
              <a:t>Chatterjee et al.</a:t>
            </a:r>
            <a:r>
              <a:rPr lang="en-US" sz="1600" dirty="0" smtClean="0"/>
              <a:t>, (2012) </a:t>
            </a:r>
            <a:r>
              <a:rPr lang="en-US" sz="1600" i="1" dirty="0" smtClean="0"/>
              <a:t>to be submitted</a:t>
            </a:r>
            <a:endParaRPr lang="en-US" sz="1600" dirty="0"/>
          </a:p>
        </p:txBody>
      </p:sp>
      <p:pic>
        <p:nvPicPr>
          <p:cNvPr id="12" name="Picture 2"/>
          <p:cNvPicPr>
            <a:picLocks noChangeAspect="1" noChangeArrowheads="1"/>
          </p:cNvPicPr>
          <p:nvPr/>
        </p:nvPicPr>
        <p:blipFill>
          <a:blip r:embed="rId5" cstate="print"/>
          <a:srcRect/>
          <a:stretch>
            <a:fillRect/>
          </a:stretch>
        </p:blipFill>
        <p:spPr bwMode="auto">
          <a:xfrm>
            <a:off x="-1" y="1981200"/>
            <a:ext cx="4560935" cy="3276600"/>
          </a:xfrm>
          <a:prstGeom prst="rect">
            <a:avLst/>
          </a:prstGeom>
          <a:noFill/>
          <a:ln w="9525">
            <a:noFill/>
            <a:miter lim="800000"/>
            <a:headEnd/>
            <a:tailEnd/>
          </a:ln>
        </p:spPr>
      </p:pic>
      <p:sp>
        <p:nvSpPr>
          <p:cNvPr id="21" name="Rectangle 20"/>
          <p:cNvSpPr/>
          <p:nvPr/>
        </p:nvSpPr>
        <p:spPr>
          <a:xfrm>
            <a:off x="5105400" y="2162175"/>
            <a:ext cx="3164121" cy="11546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6400800" y="2286000"/>
            <a:ext cx="12954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Arial" pitchFamily="34" charset="0"/>
                <a:cs typeface="Arial" pitchFamily="34" charset="0"/>
              </a:rPr>
              <a:t>Site 685/1230</a:t>
            </a:r>
          </a:p>
          <a:p>
            <a:pPr algn="ctr"/>
            <a:endParaRPr lang="en-US" sz="1400"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animBg="1"/>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a:xfrm>
            <a:off x="0" y="0"/>
            <a:ext cx="9144000" cy="533400"/>
          </a:xfrm>
        </p:spPr>
        <p:txBody>
          <a:bodyPr/>
          <a:lstStyle/>
          <a:p>
            <a:pPr eaLnBrk="1" hangingPunct="1"/>
            <a:r>
              <a:rPr lang="en-US" sz="3600" b="1" dirty="0" smtClean="0">
                <a:solidFill>
                  <a:schemeClr val="tx2"/>
                </a:solidFill>
                <a:latin typeface="Arial" pitchFamily="34" charset="0"/>
                <a:cs typeface="Arial" pitchFamily="34" charset="0"/>
              </a:rPr>
              <a:t>Flux crossplot: Site 1244</a:t>
            </a:r>
            <a:endParaRPr lang="en-US" sz="3600" b="1" baseline="30000" dirty="0" smtClean="0">
              <a:solidFill>
                <a:schemeClr val="tx2"/>
              </a:solidFill>
              <a:latin typeface="Arial" pitchFamily="34" charset="0"/>
              <a:cs typeface="Arial" pitchFamily="34" charset="0"/>
            </a:endParaRPr>
          </a:p>
        </p:txBody>
      </p:sp>
      <p:pic>
        <p:nvPicPr>
          <p:cNvPr id="64515" name="Picture 3" descr="BD10219_"/>
          <p:cNvPicPr>
            <a:picLocks noChangeArrowheads="1"/>
          </p:cNvPicPr>
          <p:nvPr/>
        </p:nvPicPr>
        <p:blipFill>
          <a:blip r:embed="rId3"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64516" name="TextBox 113"/>
          <p:cNvSpPr txBox="1">
            <a:spLocks noChangeArrowheads="1"/>
          </p:cNvSpPr>
          <p:nvPr/>
        </p:nvSpPr>
        <p:spPr bwMode="auto">
          <a:xfrm>
            <a:off x="0" y="6488113"/>
            <a:ext cx="4648200" cy="338554"/>
          </a:xfrm>
          <a:prstGeom prst="rect">
            <a:avLst/>
          </a:prstGeom>
          <a:noFill/>
          <a:ln w="9525">
            <a:noFill/>
            <a:miter lim="800000"/>
            <a:headEnd/>
            <a:tailEnd/>
          </a:ln>
        </p:spPr>
        <p:txBody>
          <a:bodyPr>
            <a:spAutoFit/>
          </a:bodyPr>
          <a:lstStyle/>
          <a:p>
            <a:r>
              <a:rPr lang="en-US" sz="1600" i="1" dirty="0"/>
              <a:t>Chatterjee et al., J. Geophys. Res., </a:t>
            </a:r>
            <a:r>
              <a:rPr lang="en-US" sz="1600" dirty="0"/>
              <a:t>(2011)</a:t>
            </a:r>
          </a:p>
        </p:txBody>
      </p:sp>
      <p:sp>
        <p:nvSpPr>
          <p:cNvPr id="6" name="Slide Number Placeholder 5"/>
          <p:cNvSpPr>
            <a:spLocks noGrp="1"/>
          </p:cNvSpPr>
          <p:nvPr>
            <p:ph type="sldNum" sz="quarter" idx="12"/>
          </p:nvPr>
        </p:nvSpPr>
        <p:spPr/>
        <p:txBody>
          <a:bodyPr/>
          <a:lstStyle/>
          <a:p>
            <a:pPr>
              <a:defRPr/>
            </a:pPr>
            <a:fld id="{CA46A653-86C9-465F-B8FE-27B09ACD1DD7}" type="slidenum">
              <a:rPr lang="en-US" smtClean="0"/>
              <a:pPr>
                <a:defRPr/>
              </a:pPr>
              <a:t>36</a:t>
            </a:fld>
            <a:endParaRPr lang="en-US" dirty="0"/>
          </a:p>
        </p:txBody>
      </p:sp>
      <p:pic>
        <p:nvPicPr>
          <p:cNvPr id="353281" name="Picture 1"/>
          <p:cNvPicPr>
            <a:picLocks noChangeAspect="1" noChangeArrowheads="1"/>
          </p:cNvPicPr>
          <p:nvPr/>
        </p:nvPicPr>
        <p:blipFill>
          <a:blip r:embed="rId4" cstate="print"/>
          <a:srcRect/>
          <a:stretch>
            <a:fillRect/>
          </a:stretch>
        </p:blipFill>
        <p:spPr bwMode="auto">
          <a:xfrm>
            <a:off x="800100" y="685800"/>
            <a:ext cx="7524750" cy="5669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4"/>
          <p:cNvSpPr>
            <a:spLocks noGrp="1" noChangeArrowheads="1"/>
          </p:cNvSpPr>
          <p:nvPr>
            <p:ph type="title"/>
          </p:nvPr>
        </p:nvSpPr>
        <p:spPr>
          <a:xfrm>
            <a:off x="0" y="0"/>
            <a:ext cx="9144000" cy="533400"/>
          </a:xfrm>
        </p:spPr>
        <p:txBody>
          <a:bodyPr/>
          <a:lstStyle/>
          <a:p>
            <a:pPr eaLnBrk="1" hangingPunct="1"/>
            <a:r>
              <a:rPr lang="en-US" sz="3600" b="1" dirty="0" smtClean="0">
                <a:solidFill>
                  <a:schemeClr val="tx2"/>
                </a:solidFill>
                <a:latin typeface="Arial" pitchFamily="34" charset="0"/>
                <a:cs typeface="Arial" pitchFamily="34" charset="0"/>
              </a:rPr>
              <a:t>Flux crossplot: Site 1230</a:t>
            </a:r>
            <a:endParaRPr lang="en-US" sz="3600" b="1" baseline="30000" dirty="0" smtClean="0">
              <a:solidFill>
                <a:schemeClr val="tx2"/>
              </a:solidFill>
              <a:latin typeface="Arial" pitchFamily="34" charset="0"/>
              <a:cs typeface="Arial" pitchFamily="34" charset="0"/>
            </a:endParaRPr>
          </a:p>
        </p:txBody>
      </p:sp>
      <p:pic>
        <p:nvPicPr>
          <p:cNvPr id="64515" name="Picture 3" descr="BD10219_"/>
          <p:cNvPicPr>
            <a:picLocks noChangeArrowheads="1"/>
          </p:cNvPicPr>
          <p:nvPr/>
        </p:nvPicPr>
        <p:blipFill>
          <a:blip r:embed="rId3"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64516" name="TextBox 113"/>
          <p:cNvSpPr txBox="1">
            <a:spLocks noChangeArrowheads="1"/>
          </p:cNvSpPr>
          <p:nvPr/>
        </p:nvSpPr>
        <p:spPr bwMode="auto">
          <a:xfrm>
            <a:off x="0" y="6488113"/>
            <a:ext cx="4648200" cy="338554"/>
          </a:xfrm>
          <a:prstGeom prst="rect">
            <a:avLst/>
          </a:prstGeom>
          <a:noFill/>
          <a:ln w="9525">
            <a:noFill/>
            <a:miter lim="800000"/>
            <a:headEnd/>
            <a:tailEnd/>
          </a:ln>
        </p:spPr>
        <p:txBody>
          <a:bodyPr>
            <a:spAutoFit/>
          </a:bodyPr>
          <a:lstStyle/>
          <a:p>
            <a:r>
              <a:rPr lang="en-US" sz="1600" i="1" dirty="0"/>
              <a:t>Chatterjee et al., </a:t>
            </a:r>
            <a:r>
              <a:rPr lang="en-US" sz="1600" dirty="0" smtClean="0"/>
              <a:t>(2012) to be submitted</a:t>
            </a:r>
            <a:endParaRPr lang="en-US" sz="1600" dirty="0"/>
          </a:p>
        </p:txBody>
      </p:sp>
      <p:sp>
        <p:nvSpPr>
          <p:cNvPr id="6" name="Slide Number Placeholder 5"/>
          <p:cNvSpPr>
            <a:spLocks noGrp="1"/>
          </p:cNvSpPr>
          <p:nvPr>
            <p:ph type="sldNum" sz="quarter" idx="12"/>
          </p:nvPr>
        </p:nvSpPr>
        <p:spPr/>
        <p:txBody>
          <a:bodyPr/>
          <a:lstStyle/>
          <a:p>
            <a:pPr>
              <a:defRPr/>
            </a:pPr>
            <a:fld id="{CA46A653-86C9-465F-B8FE-27B09ACD1DD7}" type="slidenum">
              <a:rPr lang="en-US" smtClean="0"/>
              <a:pPr>
                <a:defRPr/>
              </a:pPr>
              <a:t>37</a:t>
            </a:fld>
            <a:endParaRPr lang="en-US" dirty="0"/>
          </a:p>
        </p:txBody>
      </p:sp>
      <p:pic>
        <p:nvPicPr>
          <p:cNvPr id="7" name="Picture 6" descr="Figure13.tif"/>
          <p:cNvPicPr>
            <a:picLocks noChangeAspect="1"/>
          </p:cNvPicPr>
          <p:nvPr/>
        </p:nvPicPr>
        <p:blipFill>
          <a:blip r:embed="rId4" cstate="print"/>
          <a:stretch>
            <a:fillRect/>
          </a:stretch>
        </p:blipFill>
        <p:spPr>
          <a:xfrm>
            <a:off x="869279" y="685800"/>
            <a:ext cx="7407946" cy="5726106"/>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5"/>
          <p:cNvSpPr txBox="1">
            <a:spLocks noChangeArrowheads="1"/>
          </p:cNvSpPr>
          <p:nvPr/>
        </p:nvSpPr>
        <p:spPr bwMode="auto">
          <a:xfrm>
            <a:off x="381000" y="914400"/>
            <a:ext cx="8763000" cy="5257800"/>
          </a:xfrm>
          <a:prstGeom prst="rect">
            <a:avLst/>
          </a:prstGeom>
          <a:noFill/>
          <a:ln w="9525">
            <a:noFill/>
            <a:miter lim="800000"/>
            <a:headEnd/>
            <a:tailEnd/>
          </a:ln>
        </p:spPr>
        <p:txBody>
          <a:bodyPr/>
          <a:lstStyle/>
          <a:p>
            <a:pPr lvl="1">
              <a:lnSpc>
                <a:spcPct val="90000"/>
              </a:lnSpc>
              <a:defRPr/>
            </a:pPr>
            <a:endParaRPr lang="en-US" sz="2400" dirty="0"/>
          </a:p>
          <a:p>
            <a:pPr marL="457200" indent="-457200">
              <a:lnSpc>
                <a:spcPct val="90000"/>
              </a:lnSpc>
              <a:spcBef>
                <a:spcPct val="20000"/>
              </a:spcBef>
              <a:buFont typeface="Calibri" pitchFamily="-112" charset="0"/>
              <a:buAutoNum type="arabicPeriod"/>
              <a:defRPr/>
            </a:pPr>
            <a:r>
              <a:rPr lang="en-US" sz="2400" b="1" dirty="0"/>
              <a:t>Anaerobic Oxidation of Methane (AOM) </a:t>
            </a:r>
          </a:p>
          <a:p>
            <a:pPr marL="457200" indent="-457200">
              <a:lnSpc>
                <a:spcPct val="90000"/>
              </a:lnSpc>
              <a:spcBef>
                <a:spcPct val="20000"/>
              </a:spcBef>
              <a:buFont typeface="Calibri" pitchFamily="-112" charset="0"/>
              <a:buAutoNum type="arabicPeriod"/>
              <a:defRPr/>
            </a:pPr>
            <a:endParaRPr lang="en-US" sz="2400" b="1" dirty="0">
              <a:solidFill>
                <a:srgbClr val="FF0000"/>
              </a:solidFill>
            </a:endParaRPr>
          </a:p>
          <a:p>
            <a:pPr marL="4114800" lvl="8" indent="-457200">
              <a:lnSpc>
                <a:spcPct val="90000"/>
              </a:lnSpc>
              <a:spcBef>
                <a:spcPct val="20000"/>
              </a:spcBef>
              <a:defRPr/>
            </a:pPr>
            <a:r>
              <a:rPr lang="en-US" sz="2400" b="1" dirty="0">
                <a:solidFill>
                  <a:srgbClr val="FF0000"/>
                </a:solidFill>
              </a:rPr>
              <a:t>					</a:t>
            </a:r>
            <a:r>
              <a:rPr lang="en-US" sz="2400" b="1" dirty="0" smtClean="0">
                <a:solidFill>
                  <a:srgbClr val="FF0000"/>
                </a:solidFill>
              </a:rPr>
              <a:t>   (</a:t>
            </a:r>
            <a:r>
              <a:rPr lang="en-US" sz="2400" b="1" dirty="0">
                <a:solidFill>
                  <a:srgbClr val="FF0000"/>
                </a:solidFill>
              </a:rPr>
              <a:t>1:1)</a:t>
            </a:r>
          </a:p>
          <a:p>
            <a:pPr marL="4114800" lvl="8" indent="-457200">
              <a:lnSpc>
                <a:spcPct val="90000"/>
              </a:lnSpc>
              <a:spcBef>
                <a:spcPct val="20000"/>
              </a:spcBef>
              <a:defRPr/>
            </a:pPr>
            <a:endParaRPr lang="en-US" sz="2400" b="1" dirty="0">
              <a:solidFill>
                <a:srgbClr val="FF0000"/>
              </a:solidFill>
            </a:endParaRPr>
          </a:p>
          <a:p>
            <a:pPr marL="457200" indent="-457200">
              <a:lnSpc>
                <a:spcPct val="90000"/>
              </a:lnSpc>
              <a:spcBef>
                <a:spcPct val="20000"/>
              </a:spcBef>
              <a:buFont typeface="Calibri" pitchFamily="-112" charset="0"/>
              <a:buAutoNum type="arabicPeriod"/>
              <a:defRPr/>
            </a:pPr>
            <a:endParaRPr lang="en-US" sz="2400" b="1" dirty="0">
              <a:solidFill>
                <a:srgbClr val="FF0000"/>
              </a:solidFill>
            </a:endParaRPr>
          </a:p>
          <a:p>
            <a:pPr marL="457200" indent="-457200">
              <a:lnSpc>
                <a:spcPct val="90000"/>
              </a:lnSpc>
              <a:spcBef>
                <a:spcPct val="20000"/>
              </a:spcBef>
              <a:buFont typeface="Calibri" pitchFamily="-112" charset="0"/>
              <a:buAutoNum type="arabicPeriod"/>
              <a:defRPr/>
            </a:pPr>
            <a:r>
              <a:rPr lang="en-US" sz="2400" b="1" dirty="0"/>
              <a:t>Organoclastic Sulfate Reduction (OSR)</a:t>
            </a:r>
          </a:p>
          <a:p>
            <a:pPr marL="457200" indent="-457200">
              <a:lnSpc>
                <a:spcPct val="90000"/>
              </a:lnSpc>
              <a:spcBef>
                <a:spcPct val="20000"/>
              </a:spcBef>
              <a:buFont typeface="Calibri" pitchFamily="-112" charset="0"/>
              <a:buAutoNum type="arabicPeriod"/>
              <a:defRPr/>
            </a:pPr>
            <a:endParaRPr lang="en-US" sz="2400" b="1" dirty="0">
              <a:solidFill>
                <a:srgbClr val="FF0000"/>
              </a:solidFill>
            </a:endParaRPr>
          </a:p>
          <a:p>
            <a:pPr marL="457200" indent="-457200">
              <a:lnSpc>
                <a:spcPct val="90000"/>
              </a:lnSpc>
              <a:spcBef>
                <a:spcPct val="20000"/>
              </a:spcBef>
              <a:defRPr/>
            </a:pPr>
            <a:r>
              <a:rPr lang="en-US" sz="2400" b="1" dirty="0">
                <a:solidFill>
                  <a:srgbClr val="FF0000"/>
                </a:solidFill>
              </a:rPr>
              <a:t>									</a:t>
            </a:r>
            <a:r>
              <a:rPr lang="en-US" sz="2400" b="1" dirty="0" smtClean="0">
                <a:solidFill>
                  <a:srgbClr val="FF0000"/>
                </a:solidFill>
              </a:rPr>
              <a:t>   (</a:t>
            </a:r>
            <a:r>
              <a:rPr lang="en-US" sz="2400" b="1" dirty="0">
                <a:solidFill>
                  <a:srgbClr val="FF0000"/>
                </a:solidFill>
              </a:rPr>
              <a:t>2:1)</a:t>
            </a:r>
          </a:p>
          <a:p>
            <a:pPr marL="457200" indent="-457200">
              <a:lnSpc>
                <a:spcPct val="90000"/>
              </a:lnSpc>
              <a:spcBef>
                <a:spcPct val="20000"/>
              </a:spcBef>
              <a:buFont typeface="Calibri" pitchFamily="-112" charset="0"/>
              <a:buAutoNum type="arabicPeriod"/>
              <a:defRPr/>
            </a:pPr>
            <a:endParaRPr lang="en-US" sz="2400" b="1" dirty="0">
              <a:solidFill>
                <a:srgbClr val="FF0000"/>
              </a:solidFill>
            </a:endParaRPr>
          </a:p>
          <a:p>
            <a:pPr marL="457200" indent="-457200">
              <a:lnSpc>
                <a:spcPct val="90000"/>
              </a:lnSpc>
              <a:spcBef>
                <a:spcPct val="20000"/>
              </a:spcBef>
              <a:buFont typeface="Calibri" pitchFamily="-112" charset="0"/>
              <a:buAutoNum type="arabicPeriod"/>
              <a:defRPr/>
            </a:pPr>
            <a:endParaRPr lang="en-US" sz="2400" b="1" dirty="0">
              <a:solidFill>
                <a:srgbClr val="FF0000"/>
              </a:solidFill>
            </a:endParaRPr>
          </a:p>
          <a:p>
            <a:pPr marL="457200" indent="-457200">
              <a:lnSpc>
                <a:spcPct val="90000"/>
              </a:lnSpc>
              <a:spcBef>
                <a:spcPct val="20000"/>
              </a:spcBef>
              <a:defRPr/>
            </a:pPr>
            <a:endParaRPr lang="en-US" sz="2400" b="1" dirty="0">
              <a:solidFill>
                <a:srgbClr val="FF0000"/>
              </a:solidFill>
            </a:endParaRPr>
          </a:p>
          <a:p>
            <a:pPr marL="457200" indent="-457200">
              <a:lnSpc>
                <a:spcPct val="90000"/>
              </a:lnSpc>
              <a:spcBef>
                <a:spcPct val="20000"/>
              </a:spcBef>
              <a:defRPr/>
            </a:pPr>
            <a:r>
              <a:rPr lang="en-US" sz="2400" b="1" dirty="0"/>
              <a:t>	</a:t>
            </a:r>
            <a:endParaRPr lang="en-US" sz="2400" dirty="0"/>
          </a:p>
          <a:p>
            <a:pPr marL="914400" lvl="1" indent="-457200">
              <a:lnSpc>
                <a:spcPct val="90000"/>
              </a:lnSpc>
              <a:spcBef>
                <a:spcPct val="20000"/>
              </a:spcBef>
              <a:buFont typeface="Arial" charset="0"/>
              <a:buChar char="•"/>
              <a:defRPr/>
            </a:pPr>
            <a:endParaRPr lang="en-US" sz="1600" i="1" dirty="0"/>
          </a:p>
          <a:p>
            <a:pPr marL="914400" lvl="1" indent="-457200">
              <a:lnSpc>
                <a:spcPct val="90000"/>
              </a:lnSpc>
              <a:spcBef>
                <a:spcPct val="20000"/>
              </a:spcBef>
              <a:defRPr/>
            </a:pPr>
            <a:endParaRPr lang="en-US" sz="1600" dirty="0"/>
          </a:p>
          <a:p>
            <a:pPr marL="457200" indent="-457200">
              <a:lnSpc>
                <a:spcPct val="90000"/>
              </a:lnSpc>
              <a:spcBef>
                <a:spcPct val="20000"/>
              </a:spcBef>
              <a:buFont typeface="Arial" charset="0"/>
              <a:buNone/>
              <a:defRPr/>
            </a:pPr>
            <a:endParaRPr lang="en-US" sz="2400" b="1" dirty="0">
              <a:solidFill>
                <a:srgbClr val="BFBFBF"/>
              </a:solidFill>
              <a:cs typeface="Arial" charset="0"/>
            </a:endParaRPr>
          </a:p>
        </p:txBody>
      </p:sp>
      <p:sp>
        <p:nvSpPr>
          <p:cNvPr id="21507" name="Rectangle 4"/>
          <p:cNvSpPr>
            <a:spLocks noGrp="1" noChangeArrowheads="1"/>
          </p:cNvSpPr>
          <p:nvPr>
            <p:ph type="title" sz="quarter"/>
          </p:nvPr>
        </p:nvSpPr>
        <p:spPr>
          <a:xfrm>
            <a:off x="533400" y="0"/>
            <a:ext cx="8077200" cy="609600"/>
          </a:xfrm>
        </p:spPr>
        <p:txBody>
          <a:bodyPr/>
          <a:lstStyle/>
          <a:p>
            <a:pPr eaLnBrk="1" hangingPunct="1"/>
            <a:r>
              <a:rPr lang="en-US" sz="3600" b="1" dirty="0" smtClean="0">
                <a:solidFill>
                  <a:schemeClr val="tx2"/>
                </a:solidFill>
                <a:latin typeface="Arial" pitchFamily="34" charset="0"/>
                <a:cs typeface="Arial" pitchFamily="34" charset="0"/>
              </a:rPr>
              <a:t>Two potential causes for SMT</a:t>
            </a:r>
          </a:p>
        </p:txBody>
      </p:sp>
      <p:sp>
        <p:nvSpPr>
          <p:cNvPr id="8" name="Slide Number Placeholder 7"/>
          <p:cNvSpPr>
            <a:spLocks noGrp="1"/>
          </p:cNvSpPr>
          <p:nvPr>
            <p:ph type="sldNum" sz="quarter" idx="12"/>
          </p:nvPr>
        </p:nvSpPr>
        <p:spPr/>
        <p:txBody>
          <a:bodyPr/>
          <a:lstStyle/>
          <a:p>
            <a:pPr>
              <a:defRPr/>
            </a:pPr>
            <a:fld id="{A506C5E5-5CD0-4873-ACB5-17C38A493773}" type="slidenum">
              <a:rPr lang="en-US" smtClean="0"/>
              <a:pPr>
                <a:defRPr/>
              </a:pPr>
              <a:t>38</a:t>
            </a:fld>
            <a:endParaRPr lang="en-US" dirty="0"/>
          </a:p>
        </p:txBody>
      </p:sp>
      <p:pic>
        <p:nvPicPr>
          <p:cNvPr id="21509" name="Picture 3" descr="BD10219_"/>
          <p:cNvPicPr>
            <a:picLocks noChangeArrowheads="1"/>
          </p:cNvPicPr>
          <p:nvPr/>
        </p:nvPicPr>
        <p:blipFill>
          <a:blip r:embed="rId3"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21510" name="TextBox 11"/>
          <p:cNvSpPr txBox="1">
            <a:spLocks noChangeArrowheads="1"/>
          </p:cNvSpPr>
          <p:nvPr/>
        </p:nvSpPr>
        <p:spPr bwMode="auto">
          <a:xfrm>
            <a:off x="1333500" y="5295900"/>
            <a:ext cx="7059613" cy="461963"/>
          </a:xfrm>
          <a:prstGeom prst="rect">
            <a:avLst/>
          </a:prstGeom>
          <a:noFill/>
          <a:ln w="9525">
            <a:noFill/>
            <a:miter lim="800000"/>
            <a:headEnd/>
            <a:tailEnd/>
          </a:ln>
        </p:spPr>
        <p:txBody>
          <a:bodyPr wrap="none">
            <a:spAutoFit/>
          </a:bodyPr>
          <a:lstStyle/>
          <a:p>
            <a:r>
              <a:rPr lang="en-US" sz="2400" b="1" dirty="0"/>
              <a:t>= Dissolved Inorganic Carbon (DIC) ~ Alkalinity</a:t>
            </a:r>
          </a:p>
        </p:txBody>
      </p:sp>
      <p:pic>
        <p:nvPicPr>
          <p:cNvPr id="21511" name="Picture 5"/>
          <p:cNvPicPr>
            <a:picLocks noChangeAspect="1" noChangeArrowheads="1"/>
          </p:cNvPicPr>
          <p:nvPr/>
        </p:nvPicPr>
        <p:blipFill>
          <a:blip r:embed="rId4" cstate="print"/>
          <a:srcRect/>
          <a:stretch>
            <a:fillRect/>
          </a:stretch>
        </p:blipFill>
        <p:spPr bwMode="auto">
          <a:xfrm>
            <a:off x="762000" y="2057400"/>
            <a:ext cx="5788025" cy="533400"/>
          </a:xfrm>
          <a:prstGeom prst="rect">
            <a:avLst/>
          </a:prstGeom>
          <a:noFill/>
          <a:ln w="9525">
            <a:noFill/>
            <a:miter lim="800000"/>
            <a:headEnd/>
            <a:tailEnd/>
          </a:ln>
        </p:spPr>
      </p:pic>
      <p:pic>
        <p:nvPicPr>
          <p:cNvPr id="21512" name="Picture 6"/>
          <p:cNvPicPr>
            <a:picLocks noChangeAspect="1" noChangeArrowheads="1"/>
          </p:cNvPicPr>
          <p:nvPr/>
        </p:nvPicPr>
        <p:blipFill>
          <a:blip r:embed="rId5" cstate="print"/>
          <a:srcRect/>
          <a:stretch>
            <a:fillRect/>
          </a:stretch>
        </p:blipFill>
        <p:spPr bwMode="auto">
          <a:xfrm>
            <a:off x="762000" y="4114800"/>
            <a:ext cx="6781800" cy="471488"/>
          </a:xfrm>
          <a:prstGeom prst="rect">
            <a:avLst/>
          </a:prstGeom>
          <a:noFill/>
          <a:ln w="9525">
            <a:noFill/>
            <a:miter lim="800000"/>
            <a:headEnd/>
            <a:tailEnd/>
          </a:ln>
        </p:spPr>
      </p:pic>
      <p:pic>
        <p:nvPicPr>
          <p:cNvPr id="21513" name="Picture 6"/>
          <p:cNvPicPr>
            <a:picLocks noChangeAspect="1" noChangeArrowheads="1"/>
          </p:cNvPicPr>
          <p:nvPr/>
        </p:nvPicPr>
        <p:blipFill>
          <a:blip r:embed="rId5" cstate="print"/>
          <a:srcRect l="52747" r="31868"/>
          <a:stretch>
            <a:fillRect/>
          </a:stretch>
        </p:blipFill>
        <p:spPr bwMode="auto">
          <a:xfrm>
            <a:off x="381000" y="5286375"/>
            <a:ext cx="1066800" cy="481013"/>
          </a:xfrm>
          <a:prstGeom prst="rect">
            <a:avLst/>
          </a:prstGeom>
          <a:noFill/>
          <a:ln w="9525">
            <a:noFill/>
            <a:miter lim="800000"/>
            <a:headEnd/>
            <a:tailEnd/>
          </a:ln>
        </p:spPr>
      </p:pic>
      <p:sp>
        <p:nvSpPr>
          <p:cNvPr id="14" name="Rectangle 13"/>
          <p:cNvSpPr/>
          <p:nvPr/>
        </p:nvSpPr>
        <p:spPr>
          <a:xfrm>
            <a:off x="304800" y="5257800"/>
            <a:ext cx="80010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4" cstate="print"/>
          <a:srcRect/>
          <a:stretch>
            <a:fillRect/>
          </a:stretch>
        </p:blipFill>
        <p:spPr bwMode="auto">
          <a:xfrm>
            <a:off x="3412415" y="2709446"/>
            <a:ext cx="2683585" cy="2745441"/>
          </a:xfrm>
          <a:prstGeom prst="rect">
            <a:avLst/>
          </a:prstGeom>
          <a:noFill/>
          <a:ln w="9525">
            <a:noFill/>
            <a:miter lim="800000"/>
            <a:headEnd/>
            <a:tailEnd/>
          </a:ln>
        </p:spPr>
      </p:pic>
      <p:pic>
        <p:nvPicPr>
          <p:cNvPr id="2053" name="Picture 6"/>
          <p:cNvPicPr>
            <a:picLocks noChangeAspect="1" noChangeArrowheads="1"/>
          </p:cNvPicPr>
          <p:nvPr/>
        </p:nvPicPr>
        <p:blipFill>
          <a:blip r:embed="rId5" cstate="print"/>
          <a:srcRect/>
          <a:stretch>
            <a:fillRect/>
          </a:stretch>
        </p:blipFill>
        <p:spPr bwMode="auto">
          <a:xfrm>
            <a:off x="328812" y="2795171"/>
            <a:ext cx="2493348" cy="2500313"/>
          </a:xfrm>
          <a:prstGeom prst="rect">
            <a:avLst/>
          </a:prstGeom>
          <a:noFill/>
          <a:ln w="9525">
            <a:noFill/>
            <a:miter lim="800000"/>
            <a:headEnd/>
            <a:tailEnd/>
          </a:ln>
        </p:spPr>
      </p:pic>
      <p:sp>
        <p:nvSpPr>
          <p:cNvPr id="2055" name="Rectangle 7"/>
          <p:cNvSpPr>
            <a:spLocks noChangeArrowheads="1"/>
          </p:cNvSpPr>
          <p:nvPr/>
        </p:nvSpPr>
        <p:spPr bwMode="auto">
          <a:xfrm>
            <a:off x="3429000" y="5954713"/>
            <a:ext cx="2895600" cy="369887"/>
          </a:xfrm>
          <a:prstGeom prst="rect">
            <a:avLst/>
          </a:prstGeom>
          <a:noFill/>
          <a:ln w="9525">
            <a:noFill/>
            <a:miter lim="800000"/>
            <a:headEnd/>
            <a:tailEnd/>
          </a:ln>
        </p:spPr>
        <p:txBody>
          <a:bodyPr wrap="square">
            <a:spAutoFit/>
          </a:bodyPr>
          <a:lstStyle/>
          <a:p>
            <a:r>
              <a:rPr lang="en-US" dirty="0"/>
              <a:t>∆ = change from seawater</a:t>
            </a:r>
          </a:p>
        </p:txBody>
      </p:sp>
      <p:sp>
        <p:nvSpPr>
          <p:cNvPr id="19" name="Rectangle 18"/>
          <p:cNvSpPr/>
          <p:nvPr/>
        </p:nvSpPr>
        <p:spPr>
          <a:xfrm rot="-1740000">
            <a:off x="4725267" y="4538115"/>
            <a:ext cx="714376" cy="333375"/>
          </a:xfrm>
          <a:prstGeom prst="rect">
            <a:avLst/>
          </a:prstGeom>
          <a:solidFill>
            <a:schemeClr val="bg1"/>
          </a:solidFill>
          <a:ln>
            <a:solidFill>
              <a:schemeClr val="bg1"/>
            </a:solidFill>
          </a:ln>
          <a:scene3d>
            <a:camera prst="orthographicFront">
              <a:rot lat="0" lon="0" rev="0"/>
            </a:camera>
            <a:lightRig rig="threePt" dir="t"/>
          </a:scene3d>
          <a:sp3d z="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900" b="1" dirty="0">
                <a:solidFill>
                  <a:srgbClr val="FF0000"/>
                </a:solidFill>
              </a:rPr>
              <a:t>AOM</a:t>
            </a:r>
          </a:p>
        </p:txBody>
      </p:sp>
      <p:sp>
        <p:nvSpPr>
          <p:cNvPr id="2057" name="Rectangle 6"/>
          <p:cNvSpPr>
            <a:spLocks noChangeArrowheads="1"/>
          </p:cNvSpPr>
          <p:nvPr/>
        </p:nvSpPr>
        <p:spPr bwMode="auto">
          <a:xfrm>
            <a:off x="457200" y="5410200"/>
            <a:ext cx="2125775" cy="338554"/>
          </a:xfrm>
          <a:prstGeom prst="rect">
            <a:avLst/>
          </a:prstGeom>
          <a:noFill/>
          <a:ln w="9525">
            <a:noFill/>
            <a:miter lim="800000"/>
            <a:headEnd/>
            <a:tailEnd/>
          </a:ln>
        </p:spPr>
        <p:txBody>
          <a:bodyPr wrap="none">
            <a:spAutoFit/>
          </a:bodyPr>
          <a:lstStyle/>
          <a:p>
            <a:r>
              <a:rPr lang="en-US" sz="1600" dirty="0"/>
              <a:t>SO</a:t>
            </a:r>
            <a:r>
              <a:rPr lang="en-US" sz="1600" baseline="-25000" dirty="0"/>
              <a:t>4</a:t>
            </a:r>
            <a:r>
              <a:rPr lang="en-US" sz="1600" baseline="30000" dirty="0"/>
              <a:t>2-</a:t>
            </a:r>
            <a:r>
              <a:rPr lang="en-US" sz="1600" dirty="0"/>
              <a:t>, Alkalinity (mM)</a:t>
            </a:r>
            <a:endParaRPr lang="en-US" sz="1600" baseline="30000" dirty="0"/>
          </a:p>
        </p:txBody>
      </p:sp>
      <p:sp>
        <p:nvSpPr>
          <p:cNvPr id="2058" name="Rectangle 6"/>
          <p:cNvSpPr>
            <a:spLocks noChangeArrowheads="1"/>
          </p:cNvSpPr>
          <p:nvPr/>
        </p:nvSpPr>
        <p:spPr bwMode="auto">
          <a:xfrm rot="-5400000">
            <a:off x="-516969" y="3912215"/>
            <a:ext cx="1372492" cy="338554"/>
          </a:xfrm>
          <a:prstGeom prst="rect">
            <a:avLst/>
          </a:prstGeom>
          <a:noFill/>
          <a:ln w="9525">
            <a:noFill/>
            <a:miter lim="800000"/>
            <a:headEnd/>
            <a:tailEnd/>
          </a:ln>
        </p:spPr>
        <p:txBody>
          <a:bodyPr wrap="none">
            <a:spAutoFit/>
          </a:bodyPr>
          <a:lstStyle/>
          <a:p>
            <a:r>
              <a:rPr lang="en-US" sz="1600" dirty="0"/>
              <a:t>Depth (mbsf)</a:t>
            </a:r>
            <a:endParaRPr lang="en-US" sz="1600" baseline="30000" dirty="0"/>
          </a:p>
        </p:txBody>
      </p:sp>
      <p:sp>
        <p:nvSpPr>
          <p:cNvPr id="2059" name="Rectangle 6"/>
          <p:cNvSpPr>
            <a:spLocks noChangeArrowheads="1"/>
          </p:cNvSpPr>
          <p:nvPr/>
        </p:nvSpPr>
        <p:spPr bwMode="auto">
          <a:xfrm rot="-5400000">
            <a:off x="2405997" y="3897481"/>
            <a:ext cx="1622560" cy="338554"/>
          </a:xfrm>
          <a:prstGeom prst="rect">
            <a:avLst/>
          </a:prstGeom>
          <a:noFill/>
          <a:ln w="9525">
            <a:noFill/>
            <a:miter lim="800000"/>
            <a:headEnd/>
            <a:tailEnd/>
          </a:ln>
        </p:spPr>
        <p:txBody>
          <a:bodyPr wrap="none">
            <a:spAutoFit/>
          </a:bodyPr>
          <a:lstStyle/>
          <a:p>
            <a:r>
              <a:rPr lang="en-US" sz="1600" dirty="0"/>
              <a:t>∆ (Alk+Ca+Mg)</a:t>
            </a:r>
            <a:endParaRPr lang="en-US" sz="1600" baseline="30000" dirty="0"/>
          </a:p>
        </p:txBody>
      </p:sp>
      <p:sp>
        <p:nvSpPr>
          <p:cNvPr id="2060" name="Rectangle 6"/>
          <p:cNvSpPr>
            <a:spLocks noChangeArrowheads="1"/>
          </p:cNvSpPr>
          <p:nvPr/>
        </p:nvSpPr>
        <p:spPr bwMode="auto">
          <a:xfrm>
            <a:off x="4576203" y="5410200"/>
            <a:ext cx="681597" cy="338554"/>
          </a:xfrm>
          <a:prstGeom prst="rect">
            <a:avLst/>
          </a:prstGeom>
          <a:noFill/>
          <a:ln w="9525">
            <a:noFill/>
            <a:miter lim="800000"/>
            <a:headEnd/>
            <a:tailEnd/>
          </a:ln>
        </p:spPr>
        <p:txBody>
          <a:bodyPr wrap="none">
            <a:spAutoFit/>
          </a:bodyPr>
          <a:lstStyle/>
          <a:p>
            <a:r>
              <a:rPr lang="en-US" sz="1600" dirty="0"/>
              <a:t>∆SO</a:t>
            </a:r>
            <a:r>
              <a:rPr lang="en-US" sz="1600" baseline="-25000" dirty="0"/>
              <a:t>4</a:t>
            </a:r>
            <a:endParaRPr lang="en-US" sz="1600" baseline="30000" dirty="0"/>
          </a:p>
        </p:txBody>
      </p:sp>
      <p:sp>
        <p:nvSpPr>
          <p:cNvPr id="2061" name="Rectangle 5"/>
          <p:cNvSpPr>
            <a:spLocks noChangeArrowheads="1"/>
          </p:cNvSpPr>
          <p:nvPr/>
        </p:nvSpPr>
        <p:spPr bwMode="auto">
          <a:xfrm>
            <a:off x="497768" y="3604399"/>
            <a:ext cx="2176272" cy="1514872"/>
          </a:xfrm>
          <a:prstGeom prst="rect">
            <a:avLst/>
          </a:prstGeom>
          <a:solidFill>
            <a:schemeClr val="bg1"/>
          </a:solidFill>
          <a:ln w="9525">
            <a:noFill/>
            <a:miter lim="800000"/>
            <a:headEnd/>
            <a:tailEnd/>
          </a:ln>
        </p:spPr>
        <p:txBody>
          <a:bodyPr wrap="none" anchor="ctr"/>
          <a:lstStyle/>
          <a:p>
            <a:endParaRPr lang="en-US" dirty="0"/>
          </a:p>
        </p:txBody>
      </p:sp>
      <p:sp>
        <p:nvSpPr>
          <p:cNvPr id="21" name="Slide Number Placeholder 20"/>
          <p:cNvSpPr>
            <a:spLocks noGrp="1"/>
          </p:cNvSpPr>
          <p:nvPr>
            <p:ph type="sldNum" sz="quarter" idx="12"/>
          </p:nvPr>
        </p:nvSpPr>
        <p:spPr/>
        <p:txBody>
          <a:bodyPr/>
          <a:lstStyle/>
          <a:p>
            <a:pPr>
              <a:defRPr/>
            </a:pPr>
            <a:fld id="{B60E1026-732D-4835-866C-B456442DB8DE}" type="slidenum">
              <a:rPr lang="en-US" smtClean="0"/>
              <a:pPr>
                <a:defRPr/>
              </a:pPr>
              <a:t>39</a:t>
            </a:fld>
            <a:endParaRPr lang="en-US" dirty="0"/>
          </a:p>
        </p:txBody>
      </p:sp>
      <p:pic>
        <p:nvPicPr>
          <p:cNvPr id="2063" name="Picture 3" descr="BD10219_"/>
          <p:cNvPicPr>
            <a:picLocks noChangeArrowheads="1"/>
          </p:cNvPicPr>
          <p:nvPr/>
        </p:nvPicPr>
        <p:blipFill>
          <a:blip r:embed="rId6"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20" name="Rectangle 19"/>
          <p:cNvSpPr/>
          <p:nvPr/>
        </p:nvSpPr>
        <p:spPr>
          <a:xfrm rot="-2700000">
            <a:off x="4226292" y="3772960"/>
            <a:ext cx="605573" cy="377930"/>
          </a:xfrm>
          <a:prstGeom prst="rect">
            <a:avLst/>
          </a:prstGeom>
          <a:solidFill>
            <a:schemeClr val="bg1"/>
          </a:solidFill>
          <a:ln>
            <a:solidFill>
              <a:schemeClr val="bg1"/>
            </a:solidFill>
          </a:ln>
          <a:scene3d>
            <a:camera prst="orthographicFront">
              <a:rot lat="0" lon="0" rev="0"/>
            </a:camera>
            <a:lightRig rig="threePt" dir="t"/>
          </a:scene3d>
          <a:sp3d z="508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900" b="1" dirty="0">
                <a:solidFill>
                  <a:srgbClr val="FF0000"/>
                </a:solidFill>
              </a:rPr>
              <a:t>OSR</a:t>
            </a:r>
          </a:p>
        </p:txBody>
      </p:sp>
      <p:sp>
        <p:nvSpPr>
          <p:cNvPr id="2066" name="Rectangle 6"/>
          <p:cNvSpPr>
            <a:spLocks noChangeArrowheads="1"/>
          </p:cNvSpPr>
          <p:nvPr/>
        </p:nvSpPr>
        <p:spPr bwMode="auto">
          <a:xfrm>
            <a:off x="1549552" y="3147596"/>
            <a:ext cx="1105931" cy="338554"/>
          </a:xfrm>
          <a:prstGeom prst="rect">
            <a:avLst/>
          </a:prstGeom>
          <a:noFill/>
          <a:ln w="9525">
            <a:noFill/>
            <a:miter lim="800000"/>
            <a:headEnd/>
            <a:tailEnd/>
          </a:ln>
        </p:spPr>
        <p:txBody>
          <a:bodyPr wrap="square">
            <a:spAutoFit/>
          </a:bodyPr>
          <a:lstStyle/>
          <a:p>
            <a:r>
              <a:rPr lang="en-US" sz="1600" dirty="0"/>
              <a:t>Site 1244</a:t>
            </a:r>
          </a:p>
        </p:txBody>
      </p:sp>
      <p:graphicFrame>
        <p:nvGraphicFramePr>
          <p:cNvPr id="2050" name="Object 1"/>
          <p:cNvGraphicFramePr>
            <a:graphicFrameLocks noChangeAspect="1"/>
          </p:cNvGraphicFramePr>
          <p:nvPr/>
        </p:nvGraphicFramePr>
        <p:xfrm>
          <a:off x="228600" y="1295400"/>
          <a:ext cx="3810000" cy="358775"/>
        </p:xfrm>
        <a:graphic>
          <a:graphicData uri="http://schemas.openxmlformats.org/presentationml/2006/ole">
            <mc:AlternateContent xmlns:mc="http://schemas.openxmlformats.org/markup-compatibility/2006">
              <mc:Choice xmlns:v="urn:schemas-microsoft-com:vml" Requires="v">
                <p:oleObj spid="_x0000_s1093636" name="Equation" r:id="rId7" imgW="2565170" imgH="241415" progId="Equation.DSMT4">
                  <p:embed/>
                </p:oleObj>
              </mc:Choice>
              <mc:Fallback>
                <p:oleObj name="Equation" r:id="rId7" imgW="2565170" imgH="241415" progId="Equation.DSMT4">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295400"/>
                        <a:ext cx="3810000"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2"/>
          <p:cNvGraphicFramePr>
            <a:graphicFrameLocks noChangeAspect="1"/>
          </p:cNvGraphicFramePr>
          <p:nvPr/>
        </p:nvGraphicFramePr>
        <p:xfrm>
          <a:off x="4876800" y="1295400"/>
          <a:ext cx="3627438" cy="352425"/>
        </p:xfrm>
        <a:graphic>
          <a:graphicData uri="http://schemas.openxmlformats.org/presentationml/2006/ole">
            <mc:AlternateContent xmlns:mc="http://schemas.openxmlformats.org/markup-compatibility/2006">
              <mc:Choice xmlns:v="urn:schemas-microsoft-com:vml" Requires="v">
                <p:oleObj spid="_x0000_s1093637" name="Equation" r:id="rId9" imgW="2488557" imgH="241415" progId="Equation.DSMT4">
                  <p:embed/>
                </p:oleObj>
              </mc:Choice>
              <mc:Fallback>
                <p:oleObj name="Equation" r:id="rId9" imgW="2488557" imgH="241415" progId="Equation.DSMT4">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800" y="1295400"/>
                        <a:ext cx="3627438"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113"/>
          <p:cNvSpPr txBox="1">
            <a:spLocks noChangeArrowheads="1"/>
          </p:cNvSpPr>
          <p:nvPr/>
        </p:nvSpPr>
        <p:spPr bwMode="auto">
          <a:xfrm>
            <a:off x="0" y="6519446"/>
            <a:ext cx="3505200" cy="338554"/>
          </a:xfrm>
          <a:prstGeom prst="rect">
            <a:avLst/>
          </a:prstGeom>
          <a:noFill/>
          <a:ln w="9525">
            <a:noFill/>
            <a:miter lim="800000"/>
            <a:headEnd/>
            <a:tailEnd/>
          </a:ln>
        </p:spPr>
        <p:txBody>
          <a:bodyPr wrap="square">
            <a:spAutoFit/>
          </a:bodyPr>
          <a:lstStyle/>
          <a:p>
            <a:r>
              <a:rPr lang="en-US" sz="1600" i="1" dirty="0"/>
              <a:t>Kastner et al., Fire in the ice, </a:t>
            </a:r>
            <a:r>
              <a:rPr lang="en-US" sz="1600" dirty="0"/>
              <a:t>(2008)</a:t>
            </a:r>
          </a:p>
        </p:txBody>
      </p:sp>
      <p:sp>
        <p:nvSpPr>
          <p:cNvPr id="23" name="Rectangle 6"/>
          <p:cNvSpPr>
            <a:spLocks noChangeArrowheads="1"/>
          </p:cNvSpPr>
          <p:nvPr/>
        </p:nvSpPr>
        <p:spPr bwMode="auto">
          <a:xfrm>
            <a:off x="0" y="1"/>
            <a:ext cx="9144000" cy="538609"/>
          </a:xfrm>
          <a:prstGeom prst="rect">
            <a:avLst/>
          </a:prstGeom>
          <a:noFill/>
          <a:ln w="9525">
            <a:noFill/>
            <a:miter lim="800000"/>
            <a:headEnd/>
            <a:tailEnd/>
          </a:ln>
        </p:spPr>
        <p:txBody>
          <a:bodyPr wrap="square">
            <a:spAutoFit/>
          </a:bodyPr>
          <a:lstStyle/>
          <a:p>
            <a:pPr algn="ctr"/>
            <a:r>
              <a:rPr lang="en-US" sz="2900" b="1" dirty="0" smtClean="0">
                <a:solidFill>
                  <a:schemeClr val="tx2"/>
                </a:solidFill>
              </a:rPr>
              <a:t>Arguments for OSR: Stoichiometry and </a:t>
            </a:r>
            <a:r>
              <a:rPr lang="en-US" sz="2900" b="1" dirty="0" smtClean="0">
                <a:solidFill>
                  <a:schemeClr val="tx2"/>
                </a:solidFill>
                <a:latin typeface="Symbol" pitchFamily="18" charset="2"/>
              </a:rPr>
              <a:t>d</a:t>
            </a:r>
            <a:r>
              <a:rPr lang="en-US" sz="2900" b="1" baseline="30000" dirty="0" smtClean="0">
                <a:solidFill>
                  <a:schemeClr val="tx2"/>
                </a:solidFill>
              </a:rPr>
              <a:t>13</a:t>
            </a:r>
            <a:r>
              <a:rPr lang="en-US" sz="2900" b="1" dirty="0" smtClean="0">
                <a:solidFill>
                  <a:schemeClr val="tx2"/>
                </a:solidFill>
              </a:rPr>
              <a:t>C of DIC</a:t>
            </a:r>
            <a:endParaRPr lang="en-US" sz="2900" b="1" dirty="0">
              <a:solidFill>
                <a:schemeClr val="tx2"/>
              </a:solidFill>
            </a:endParaRPr>
          </a:p>
        </p:txBody>
      </p:sp>
      <p:pic>
        <p:nvPicPr>
          <p:cNvPr id="24" name="Picture 1"/>
          <p:cNvPicPr>
            <a:picLocks noChangeAspect="1" noChangeArrowheads="1"/>
          </p:cNvPicPr>
          <p:nvPr/>
        </p:nvPicPr>
        <p:blipFill>
          <a:blip r:embed="rId11" cstate="print"/>
          <a:srcRect l="2222" t="2222" r="2222" b="2222"/>
          <a:stretch>
            <a:fillRect/>
          </a:stretch>
        </p:blipFill>
        <p:spPr bwMode="auto">
          <a:xfrm>
            <a:off x="6477000" y="2785647"/>
            <a:ext cx="2667000" cy="2667000"/>
          </a:xfrm>
          <a:prstGeom prst="rect">
            <a:avLst/>
          </a:prstGeom>
          <a:noFill/>
          <a:ln w="9525">
            <a:noFill/>
            <a:miter lim="800000"/>
            <a:headEnd/>
            <a:tailEnd/>
          </a:ln>
        </p:spPr>
      </p:pic>
      <p:sp>
        <p:nvSpPr>
          <p:cNvPr id="28" name="Rectangle 6"/>
          <p:cNvSpPr>
            <a:spLocks noChangeArrowheads="1"/>
          </p:cNvSpPr>
          <p:nvPr/>
        </p:nvSpPr>
        <p:spPr bwMode="auto">
          <a:xfrm rot="-5400000">
            <a:off x="5617131" y="3874115"/>
            <a:ext cx="1372492" cy="338554"/>
          </a:xfrm>
          <a:prstGeom prst="rect">
            <a:avLst/>
          </a:prstGeom>
          <a:noFill/>
          <a:ln w="9525">
            <a:noFill/>
            <a:miter lim="800000"/>
            <a:headEnd/>
            <a:tailEnd/>
          </a:ln>
        </p:spPr>
        <p:txBody>
          <a:bodyPr wrap="none">
            <a:spAutoFit/>
          </a:bodyPr>
          <a:lstStyle/>
          <a:p>
            <a:r>
              <a:rPr lang="en-US" sz="1600" dirty="0"/>
              <a:t>Depth (mbsf)</a:t>
            </a:r>
            <a:endParaRPr lang="en-US" sz="1600" baseline="30000" dirty="0"/>
          </a:p>
        </p:txBody>
      </p:sp>
      <p:sp>
        <p:nvSpPr>
          <p:cNvPr id="29" name="Rectangle 6"/>
          <p:cNvSpPr>
            <a:spLocks noChangeArrowheads="1"/>
          </p:cNvSpPr>
          <p:nvPr/>
        </p:nvSpPr>
        <p:spPr bwMode="auto">
          <a:xfrm>
            <a:off x="7315200" y="5410200"/>
            <a:ext cx="1221809" cy="338554"/>
          </a:xfrm>
          <a:prstGeom prst="rect">
            <a:avLst/>
          </a:prstGeom>
          <a:noFill/>
          <a:ln w="9525">
            <a:noFill/>
            <a:miter lim="800000"/>
            <a:headEnd/>
            <a:tailEnd/>
          </a:ln>
        </p:spPr>
        <p:txBody>
          <a:bodyPr wrap="none">
            <a:spAutoFit/>
          </a:bodyPr>
          <a:lstStyle/>
          <a:p>
            <a:r>
              <a:rPr lang="en-US" sz="1600" dirty="0" smtClean="0">
                <a:latin typeface="Symbol" pitchFamily="18" charset="2"/>
              </a:rPr>
              <a:t>d</a:t>
            </a:r>
            <a:r>
              <a:rPr lang="en-US" sz="1600" baseline="30000" dirty="0" smtClean="0"/>
              <a:t>13</a:t>
            </a:r>
            <a:r>
              <a:rPr lang="en-US" sz="1600" dirty="0" smtClean="0"/>
              <a:t>C</a:t>
            </a:r>
            <a:r>
              <a:rPr lang="en-US" sz="1600" baseline="-25000" dirty="0" smtClean="0"/>
              <a:t>DIC</a:t>
            </a:r>
            <a:r>
              <a:rPr lang="en-US" sz="1600" dirty="0" smtClean="0"/>
              <a:t> (‰)</a:t>
            </a:r>
            <a:endParaRPr lang="en-US" sz="1600" baseline="30000" dirty="0"/>
          </a:p>
        </p:txBody>
      </p:sp>
      <p:sp>
        <p:nvSpPr>
          <p:cNvPr id="31" name="Rectangle 5"/>
          <p:cNvSpPr>
            <a:spLocks noChangeArrowheads="1"/>
          </p:cNvSpPr>
          <p:nvPr/>
        </p:nvSpPr>
        <p:spPr bwMode="auto">
          <a:xfrm>
            <a:off x="6877050" y="4533900"/>
            <a:ext cx="990600" cy="524272"/>
          </a:xfrm>
          <a:prstGeom prst="rect">
            <a:avLst/>
          </a:prstGeom>
          <a:solidFill>
            <a:schemeClr val="bg1"/>
          </a:solidFill>
          <a:ln w="9525">
            <a:noFill/>
            <a:miter lim="800000"/>
            <a:headEnd/>
            <a:tailEnd/>
          </a:ln>
        </p:spPr>
        <p:txBody>
          <a:bodyPr wrap="none" anchor="ctr"/>
          <a:lstStyle/>
          <a:p>
            <a:endParaRPr lang="en-US" dirty="0"/>
          </a:p>
        </p:txBody>
      </p:sp>
      <p:sp>
        <p:nvSpPr>
          <p:cNvPr id="26" name="Rectangle 9"/>
          <p:cNvSpPr>
            <a:spLocks noChangeArrowheads="1"/>
          </p:cNvSpPr>
          <p:nvPr/>
        </p:nvSpPr>
        <p:spPr bwMode="auto">
          <a:xfrm>
            <a:off x="152400" y="838200"/>
            <a:ext cx="9144000" cy="369332"/>
          </a:xfrm>
          <a:prstGeom prst="rect">
            <a:avLst/>
          </a:prstGeom>
          <a:noFill/>
          <a:ln w="9525">
            <a:noFill/>
            <a:miter lim="800000"/>
            <a:headEnd/>
            <a:tailEnd/>
          </a:ln>
        </p:spPr>
        <p:txBody>
          <a:bodyPr>
            <a:spAutoFit/>
          </a:bodyPr>
          <a:lstStyle/>
          <a:p>
            <a:pPr marL="57150" lvl="1"/>
            <a:r>
              <a:rPr lang="en-US" b="1" dirty="0" smtClean="0"/>
              <a:t>          OSR </a:t>
            </a:r>
            <a:r>
              <a:rPr lang="en-US" b="1" dirty="0"/>
              <a:t>(</a:t>
            </a:r>
            <a:r>
              <a:rPr lang="en-US" b="1" dirty="0">
                <a:solidFill>
                  <a:srgbClr val="FF0000"/>
                </a:solidFill>
              </a:rPr>
              <a:t>2:1</a:t>
            </a:r>
            <a:r>
              <a:rPr lang="en-US" b="1" dirty="0" smtClean="0"/>
              <a:t>); </a:t>
            </a:r>
            <a:r>
              <a:rPr lang="el-GR" dirty="0" smtClean="0">
                <a:solidFill>
                  <a:srgbClr val="2D0BFB"/>
                </a:solidFill>
              </a:rPr>
              <a:t>δ</a:t>
            </a:r>
            <a:r>
              <a:rPr lang="en-US" baseline="30000" dirty="0" smtClean="0">
                <a:solidFill>
                  <a:srgbClr val="2D0BFB"/>
                </a:solidFill>
              </a:rPr>
              <a:t>13</a:t>
            </a:r>
            <a:r>
              <a:rPr lang="en-US" dirty="0" smtClean="0">
                <a:solidFill>
                  <a:srgbClr val="2D0BFB"/>
                </a:solidFill>
              </a:rPr>
              <a:t>C</a:t>
            </a:r>
            <a:r>
              <a:rPr lang="en-US" baseline="-25000" dirty="0" smtClean="0">
                <a:solidFill>
                  <a:srgbClr val="2D0BFB"/>
                </a:solidFill>
              </a:rPr>
              <a:t>DIC</a:t>
            </a:r>
            <a:r>
              <a:rPr lang="en-US" dirty="0" smtClean="0">
                <a:solidFill>
                  <a:srgbClr val="2D0BFB"/>
                </a:solidFill>
              </a:rPr>
              <a:t> ≈</a:t>
            </a:r>
            <a:r>
              <a:rPr lang="en-US" dirty="0" smtClean="0">
                <a:solidFill>
                  <a:srgbClr val="2D0BFB"/>
                </a:solidFill>
                <a:sym typeface="Wingdings" pitchFamily="2" charset="2"/>
              </a:rPr>
              <a:t> -25‰ </a:t>
            </a:r>
            <a:r>
              <a:rPr lang="en-US" b="1" dirty="0" smtClean="0"/>
              <a:t>		           AOM (</a:t>
            </a:r>
            <a:r>
              <a:rPr lang="en-US" b="1" dirty="0" smtClean="0">
                <a:solidFill>
                  <a:srgbClr val="FF0000"/>
                </a:solidFill>
              </a:rPr>
              <a:t>1:1</a:t>
            </a:r>
            <a:r>
              <a:rPr lang="en-US" b="1" dirty="0" smtClean="0"/>
              <a:t>); </a:t>
            </a:r>
            <a:r>
              <a:rPr lang="el-GR" dirty="0" smtClean="0">
                <a:solidFill>
                  <a:srgbClr val="2D0BFB"/>
                </a:solidFill>
              </a:rPr>
              <a:t>δ</a:t>
            </a:r>
            <a:r>
              <a:rPr lang="en-US" baseline="30000" dirty="0" smtClean="0">
                <a:solidFill>
                  <a:srgbClr val="2D0BFB"/>
                </a:solidFill>
              </a:rPr>
              <a:t>13</a:t>
            </a:r>
            <a:r>
              <a:rPr lang="en-US" dirty="0" smtClean="0">
                <a:solidFill>
                  <a:srgbClr val="2D0BFB"/>
                </a:solidFill>
              </a:rPr>
              <a:t>C</a:t>
            </a:r>
            <a:r>
              <a:rPr lang="en-US" baseline="-25000" dirty="0" smtClean="0">
                <a:solidFill>
                  <a:srgbClr val="2D0BFB"/>
                </a:solidFill>
              </a:rPr>
              <a:t>DIC</a:t>
            </a:r>
            <a:r>
              <a:rPr lang="en-US" dirty="0" smtClean="0">
                <a:solidFill>
                  <a:srgbClr val="2D0BFB"/>
                </a:solidFill>
              </a:rPr>
              <a:t> ≈</a:t>
            </a:r>
            <a:r>
              <a:rPr lang="en-US" dirty="0" smtClean="0">
                <a:solidFill>
                  <a:srgbClr val="2D0BFB"/>
                </a:solidFill>
                <a:sym typeface="Wingdings" pitchFamily="2" charset="2"/>
              </a:rPr>
              <a:t> -60‰</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Rectangle 482" descr="Stationery"/>
          <p:cNvSpPr>
            <a:spLocks noChangeArrowheads="1"/>
          </p:cNvSpPr>
          <p:nvPr/>
        </p:nvSpPr>
        <p:spPr bwMode="auto">
          <a:xfrm>
            <a:off x="274320" y="2392964"/>
            <a:ext cx="2011680" cy="2270539"/>
          </a:xfrm>
          <a:prstGeom prst="rect">
            <a:avLst/>
          </a:prstGeom>
          <a:blipFill dpi="0" rotWithShape="1">
            <a:blip r:embed="rId3" cstate="print">
              <a:alphaModFix amt="75000"/>
            </a:blip>
            <a:srcRect/>
            <a:tile tx="0" ty="0" sx="100000" sy="100000" flip="none" algn="tl"/>
          </a:blipFill>
          <a:ln w="3175">
            <a:solidFill>
              <a:srgbClr val="000000"/>
            </a:solidFill>
            <a:miter lim="800000"/>
            <a:headEnd/>
            <a:tailEnd/>
          </a:ln>
        </p:spPr>
        <p:txBody>
          <a:bodyPr/>
          <a:lstStyle/>
          <a:p>
            <a:endParaRPr lang="en-US" dirty="0"/>
          </a:p>
        </p:txBody>
      </p:sp>
      <p:sp>
        <p:nvSpPr>
          <p:cNvPr id="16386" name="Rectangle 533" descr="Stationery"/>
          <p:cNvSpPr>
            <a:spLocks noChangeArrowheads="1"/>
          </p:cNvSpPr>
          <p:nvPr/>
        </p:nvSpPr>
        <p:spPr bwMode="auto">
          <a:xfrm>
            <a:off x="4819650" y="3257550"/>
            <a:ext cx="2011680" cy="1397000"/>
          </a:xfrm>
          <a:prstGeom prst="rect">
            <a:avLst/>
          </a:prstGeom>
          <a:blipFill dpi="0" rotWithShape="1">
            <a:blip r:embed="rId3" cstate="print">
              <a:alphaModFix amt="75000"/>
            </a:blip>
            <a:srcRect/>
            <a:tile tx="0" ty="0" sx="100000" sy="100000" flip="none" algn="tl"/>
          </a:blipFill>
          <a:ln w="3175">
            <a:solidFill>
              <a:schemeClr val="tx1"/>
            </a:solidFill>
            <a:miter lim="800000"/>
            <a:headEnd/>
            <a:tailEnd/>
          </a:ln>
        </p:spPr>
        <p:txBody>
          <a:bodyPr/>
          <a:lstStyle/>
          <a:p>
            <a:endParaRPr lang="en-US" dirty="0"/>
          </a:p>
        </p:txBody>
      </p:sp>
      <p:sp>
        <p:nvSpPr>
          <p:cNvPr id="16467" name="Rectangle 532"/>
          <p:cNvSpPr>
            <a:spLocks noChangeArrowheads="1"/>
          </p:cNvSpPr>
          <p:nvPr/>
        </p:nvSpPr>
        <p:spPr bwMode="auto">
          <a:xfrm>
            <a:off x="7067550" y="3432885"/>
            <a:ext cx="2011680" cy="1225296"/>
          </a:xfrm>
          <a:prstGeom prst="rect">
            <a:avLst/>
          </a:prstGeom>
          <a:pattFill prst="pct20">
            <a:fgClr>
              <a:srgbClr val="333333"/>
            </a:fgClr>
            <a:bgClr>
              <a:schemeClr val="bg1"/>
            </a:bgClr>
          </a:pattFill>
          <a:ln w="3175">
            <a:solidFill>
              <a:srgbClr val="000000"/>
            </a:solidFill>
            <a:miter lim="800000"/>
            <a:headEnd/>
            <a:tailEnd/>
          </a:ln>
        </p:spPr>
        <p:txBody>
          <a:bodyPr/>
          <a:lstStyle/>
          <a:p>
            <a:endParaRPr lang="en-US" dirty="0"/>
          </a:p>
        </p:txBody>
      </p:sp>
      <p:sp>
        <p:nvSpPr>
          <p:cNvPr id="16429" name="Rectangle 502" descr="Wide upward diagonal"/>
          <p:cNvSpPr>
            <a:spLocks noChangeArrowheads="1"/>
          </p:cNvSpPr>
          <p:nvPr/>
        </p:nvSpPr>
        <p:spPr bwMode="auto">
          <a:xfrm>
            <a:off x="4819889" y="2723637"/>
            <a:ext cx="2011680" cy="533873"/>
          </a:xfrm>
          <a:prstGeom prst="rect">
            <a:avLst/>
          </a:prstGeom>
          <a:blipFill dpi="0" rotWithShape="1">
            <a:blip r:embed="rId4" cstate="print">
              <a:alphaModFix amt="55000"/>
              <a:extLst>
                <a:ext uri="{BEBA8EAE-BF5A-486C-A8C5-ECC9F3942E4B}">
                  <a14:imgProps xmlns:a14="http://schemas.microsoft.com/office/drawing/2010/main">
                    <a14:imgLayer r:embed="rId5">
                      <a14:imgEffect>
                        <a14:artisticChalkSketch/>
                      </a14:imgEffect>
                    </a14:imgLayer>
                  </a14:imgProps>
                </a:ext>
              </a:extLst>
            </a:blip>
            <a:srcRect/>
            <a:tile tx="0" ty="0" sx="100000" sy="100000" flip="none" algn="tl"/>
          </a:blipFill>
          <a:ln w="3175">
            <a:solidFill>
              <a:schemeClr val="tx1"/>
            </a:solidFill>
            <a:miter lim="800000"/>
            <a:headEnd/>
            <a:tailEnd/>
          </a:ln>
        </p:spPr>
        <p:txBody>
          <a:bodyPr/>
          <a:lstStyle/>
          <a:p>
            <a:endParaRPr lang="en-US" dirty="0"/>
          </a:p>
        </p:txBody>
      </p:sp>
      <p:sp>
        <p:nvSpPr>
          <p:cNvPr id="16430" name="Rectangle 530" descr="Wide upward diagonal"/>
          <p:cNvSpPr>
            <a:spLocks noChangeArrowheads="1"/>
          </p:cNvSpPr>
          <p:nvPr/>
        </p:nvSpPr>
        <p:spPr bwMode="auto">
          <a:xfrm>
            <a:off x="7067641" y="2724268"/>
            <a:ext cx="2011680" cy="704889"/>
          </a:xfrm>
          <a:prstGeom prst="rect">
            <a:avLst/>
          </a:prstGeom>
          <a:blipFill dpi="0" rotWithShape="1">
            <a:blip r:embed="rId4" cstate="print">
              <a:alphaModFix amt="55000"/>
              <a:extLst>
                <a:ext uri="{BEBA8EAE-BF5A-486C-A8C5-ECC9F3942E4B}">
                  <a14:imgProps xmlns:a14="http://schemas.microsoft.com/office/drawing/2010/main">
                    <a14:imgLayer r:embed="rId5">
                      <a14:imgEffect>
                        <a14:artisticChalkSketch/>
                      </a14:imgEffect>
                    </a14:imgLayer>
                  </a14:imgProps>
                </a:ext>
              </a:extLst>
            </a:blip>
            <a:srcRect/>
            <a:tile tx="0" ty="0" sx="100000" sy="100000" flip="none" algn="tl"/>
          </a:blipFill>
          <a:ln w="3175">
            <a:solidFill>
              <a:srgbClr val="000000"/>
            </a:solidFill>
            <a:miter lim="800000"/>
            <a:headEnd/>
            <a:tailEnd/>
          </a:ln>
        </p:spPr>
        <p:txBody>
          <a:bodyPr/>
          <a:lstStyle/>
          <a:p>
            <a:endParaRPr lang="en-US" dirty="0"/>
          </a:p>
        </p:txBody>
      </p:sp>
      <p:sp>
        <p:nvSpPr>
          <p:cNvPr id="16431" name="Text Box 567"/>
          <p:cNvSpPr txBox="1">
            <a:spLocks noChangeArrowheads="1"/>
          </p:cNvSpPr>
          <p:nvPr/>
        </p:nvSpPr>
        <p:spPr bwMode="auto">
          <a:xfrm>
            <a:off x="6943819" y="2814983"/>
            <a:ext cx="2209706" cy="614017"/>
          </a:xfrm>
          <a:prstGeom prst="rect">
            <a:avLst/>
          </a:prstGeom>
          <a:noFill/>
          <a:ln w="9525" algn="ctr">
            <a:noFill/>
            <a:miter lim="800000"/>
            <a:headEnd/>
            <a:tailEnd/>
          </a:ln>
        </p:spPr>
        <p:txBody>
          <a:bodyPr/>
          <a:lstStyle/>
          <a:p>
            <a:pPr algn="ctr"/>
            <a:r>
              <a:rPr lang="en-US" altLang="ko-KR" sz="1200" dirty="0">
                <a:latin typeface="Arial Black" pitchFamily="34" charset="0"/>
                <a:ea typeface="Batang"/>
                <a:cs typeface="Batang"/>
              </a:rPr>
              <a:t> </a:t>
            </a:r>
            <a:r>
              <a:rPr lang="en-US" altLang="ko-KR" sz="1200" b="1" dirty="0">
                <a:ea typeface="Batang"/>
                <a:cs typeface="Arial" pitchFamily="34" charset="0"/>
              </a:rPr>
              <a:t>Hydrate dissociation due to burial below the </a:t>
            </a:r>
            <a:r>
              <a:rPr lang="en-US" altLang="ko-KR" sz="1200" b="1" dirty="0" smtClean="0">
                <a:ea typeface="Batang"/>
                <a:cs typeface="Arial" pitchFamily="34" charset="0"/>
              </a:rPr>
              <a:t>GHSZ</a:t>
            </a:r>
            <a:endParaRPr lang="en-US" sz="1200" b="1" dirty="0">
              <a:cs typeface="Arial" pitchFamily="34" charset="0"/>
            </a:endParaRPr>
          </a:p>
        </p:txBody>
      </p:sp>
      <p:sp>
        <p:nvSpPr>
          <p:cNvPr id="16433" name="Rectangle 487" descr="Blue tissue paper"/>
          <p:cNvSpPr>
            <a:spLocks noChangeArrowheads="1"/>
          </p:cNvSpPr>
          <p:nvPr/>
        </p:nvSpPr>
        <p:spPr bwMode="auto">
          <a:xfrm>
            <a:off x="2546430" y="1040039"/>
            <a:ext cx="2011680" cy="1361819"/>
          </a:xfrm>
          <a:prstGeom prst="rect">
            <a:avLst/>
          </a:prstGeom>
          <a:blipFill dpi="0" rotWithShape="1">
            <a:blip r:embed="rId6" cstate="print"/>
            <a:srcRect/>
            <a:tile tx="0" ty="0" sx="100000" sy="100000" flip="none" algn="tl"/>
          </a:blipFill>
          <a:ln w="3175">
            <a:solidFill>
              <a:srgbClr val="000000"/>
            </a:solidFill>
            <a:miter lim="800000"/>
            <a:headEnd/>
            <a:tailEnd/>
          </a:ln>
        </p:spPr>
        <p:txBody>
          <a:bodyPr/>
          <a:lstStyle/>
          <a:p>
            <a:endParaRPr lang="en-US" dirty="0"/>
          </a:p>
        </p:txBody>
      </p:sp>
      <p:sp>
        <p:nvSpPr>
          <p:cNvPr id="16436" name="Rectangle 482" descr="Stationery"/>
          <p:cNvSpPr>
            <a:spLocks noChangeArrowheads="1"/>
          </p:cNvSpPr>
          <p:nvPr/>
        </p:nvSpPr>
        <p:spPr bwMode="auto">
          <a:xfrm>
            <a:off x="2547065" y="2402489"/>
            <a:ext cx="2011680" cy="2270539"/>
          </a:xfrm>
          <a:prstGeom prst="rect">
            <a:avLst/>
          </a:prstGeom>
          <a:blipFill dpi="0" rotWithShape="1">
            <a:blip r:embed="rId3" cstate="print">
              <a:alphaModFix amt="75000"/>
            </a:blip>
            <a:srcRect/>
            <a:tile tx="0" ty="0" sx="100000" sy="100000" flip="none" algn="tl"/>
          </a:blipFill>
          <a:ln w="3175" cap="flat" cmpd="sng" algn="ctr">
            <a:solidFill>
              <a:srgbClr val="000000"/>
            </a:solidFill>
            <a:prstDash val="solid"/>
            <a:miter lim="800000"/>
            <a:headEnd type="none" w="med" len="med"/>
            <a:tailEnd type="none" w="med" len="med"/>
          </a:ln>
        </p:spPr>
        <p:txBody>
          <a:bodyPr/>
          <a:lstStyle/>
          <a:p>
            <a:endParaRPr lang="en-US" dirty="0"/>
          </a:p>
        </p:txBody>
      </p:sp>
      <p:sp>
        <p:nvSpPr>
          <p:cNvPr id="16437" name="Line 483"/>
          <p:cNvSpPr>
            <a:spLocks noChangeShapeType="1"/>
          </p:cNvSpPr>
          <p:nvPr/>
        </p:nvSpPr>
        <p:spPr bwMode="auto">
          <a:xfrm>
            <a:off x="7543877" y="4891314"/>
            <a:ext cx="1828723" cy="0"/>
          </a:xfrm>
          <a:prstGeom prst="line">
            <a:avLst/>
          </a:prstGeom>
          <a:noFill/>
          <a:ln w="9525">
            <a:noFill/>
            <a:round/>
            <a:headEnd/>
            <a:tailEnd/>
          </a:ln>
        </p:spPr>
        <p:txBody>
          <a:bodyPr/>
          <a:lstStyle/>
          <a:p>
            <a:endParaRPr lang="en-US" dirty="0"/>
          </a:p>
        </p:txBody>
      </p:sp>
      <p:sp>
        <p:nvSpPr>
          <p:cNvPr id="16448" name="Rectangle 503" descr="Stationery"/>
          <p:cNvSpPr>
            <a:spLocks noChangeArrowheads="1"/>
          </p:cNvSpPr>
          <p:nvPr/>
        </p:nvSpPr>
        <p:spPr bwMode="auto">
          <a:xfrm>
            <a:off x="4819254" y="2392964"/>
            <a:ext cx="2011680" cy="329411"/>
          </a:xfrm>
          <a:prstGeom prst="rect">
            <a:avLst/>
          </a:prstGeom>
          <a:blipFill dpi="0" rotWithShape="1">
            <a:blip r:embed="rId3" cstate="print">
              <a:alphaModFix amt="75000"/>
            </a:blip>
            <a:srcRect/>
            <a:tile tx="0" ty="0" sx="100000" sy="100000" flip="none" algn="tl"/>
          </a:blipFill>
          <a:ln w="3175">
            <a:solidFill>
              <a:srgbClr val="000000"/>
            </a:solidFill>
            <a:miter lim="800000"/>
            <a:headEnd/>
            <a:tailEnd/>
          </a:ln>
        </p:spPr>
        <p:txBody>
          <a:bodyPr/>
          <a:lstStyle/>
          <a:p>
            <a:endParaRPr lang="en-US" dirty="0"/>
          </a:p>
        </p:txBody>
      </p:sp>
      <p:sp>
        <p:nvSpPr>
          <p:cNvPr id="16449" name="Rectangle 504" descr="Blue tissue paper"/>
          <p:cNvSpPr>
            <a:spLocks noChangeArrowheads="1"/>
          </p:cNvSpPr>
          <p:nvPr/>
        </p:nvSpPr>
        <p:spPr bwMode="auto">
          <a:xfrm>
            <a:off x="4819650" y="1028956"/>
            <a:ext cx="2011680" cy="1361819"/>
          </a:xfrm>
          <a:prstGeom prst="rect">
            <a:avLst/>
          </a:prstGeom>
          <a:blipFill dpi="0" rotWithShape="1">
            <a:blip r:embed="rId6" cstate="print"/>
            <a:srcRect/>
            <a:tile tx="0" ty="0" sx="100000" sy="100000" flip="none" algn="tl"/>
          </a:blipFill>
          <a:ln w="3175">
            <a:solidFill>
              <a:srgbClr val="000000"/>
            </a:solidFill>
            <a:miter lim="800000"/>
            <a:headEnd/>
            <a:tailEnd/>
          </a:ln>
        </p:spPr>
        <p:txBody>
          <a:bodyPr/>
          <a:lstStyle/>
          <a:p>
            <a:endParaRPr lang="en-US" dirty="0"/>
          </a:p>
        </p:txBody>
      </p:sp>
      <p:sp>
        <p:nvSpPr>
          <p:cNvPr id="16466" name="Rectangle 531" descr="Stationery"/>
          <p:cNvSpPr>
            <a:spLocks noChangeArrowheads="1"/>
          </p:cNvSpPr>
          <p:nvPr/>
        </p:nvSpPr>
        <p:spPr bwMode="auto">
          <a:xfrm>
            <a:off x="7067641" y="2397828"/>
            <a:ext cx="2011680" cy="329411"/>
          </a:xfrm>
          <a:prstGeom prst="rect">
            <a:avLst/>
          </a:prstGeom>
          <a:blipFill dpi="0" rotWithShape="1">
            <a:blip r:embed="rId3" cstate="print">
              <a:alphaModFix amt="75000"/>
            </a:blip>
            <a:srcRect/>
            <a:tile tx="0" ty="0" sx="100000" sy="100000" flip="none" algn="tl"/>
          </a:blipFill>
          <a:ln w="3175">
            <a:solidFill>
              <a:srgbClr val="000000"/>
            </a:solidFill>
            <a:miter lim="800000"/>
            <a:headEnd/>
            <a:tailEnd/>
          </a:ln>
        </p:spPr>
        <p:txBody>
          <a:bodyPr/>
          <a:lstStyle/>
          <a:p>
            <a:endParaRPr lang="en-US" dirty="0"/>
          </a:p>
        </p:txBody>
      </p:sp>
      <p:sp>
        <p:nvSpPr>
          <p:cNvPr id="16468" name="Rectangle 534" descr="Blue tissue paper"/>
          <p:cNvSpPr>
            <a:spLocks noChangeArrowheads="1"/>
          </p:cNvSpPr>
          <p:nvPr/>
        </p:nvSpPr>
        <p:spPr bwMode="auto">
          <a:xfrm>
            <a:off x="7067641" y="1028621"/>
            <a:ext cx="2011680" cy="1361819"/>
          </a:xfrm>
          <a:prstGeom prst="rect">
            <a:avLst/>
          </a:prstGeom>
          <a:blipFill dpi="0" rotWithShape="1">
            <a:blip r:embed="rId6" cstate="print"/>
            <a:srcRect/>
            <a:tile tx="0" ty="0" sx="100000" sy="100000" flip="none" algn="tl"/>
          </a:blipFill>
          <a:ln w="3175">
            <a:solidFill>
              <a:srgbClr val="000000"/>
            </a:solidFill>
            <a:miter lim="800000"/>
            <a:headEnd/>
            <a:tailEnd/>
          </a:ln>
        </p:spPr>
        <p:txBody>
          <a:bodyPr/>
          <a:lstStyle/>
          <a:p>
            <a:endParaRPr lang="en-US" dirty="0"/>
          </a:p>
        </p:txBody>
      </p:sp>
      <p:sp>
        <p:nvSpPr>
          <p:cNvPr id="16484" name="Line 554"/>
          <p:cNvSpPr>
            <a:spLocks noChangeShapeType="1"/>
          </p:cNvSpPr>
          <p:nvPr/>
        </p:nvSpPr>
        <p:spPr bwMode="auto">
          <a:xfrm flipH="1">
            <a:off x="4819024" y="3427896"/>
            <a:ext cx="2011680" cy="1262"/>
          </a:xfrm>
          <a:prstGeom prst="line">
            <a:avLst/>
          </a:prstGeom>
          <a:noFill/>
          <a:ln w="19050">
            <a:solidFill>
              <a:srgbClr val="000000"/>
            </a:solidFill>
            <a:prstDash val="sysDash"/>
            <a:round/>
            <a:headEnd/>
            <a:tailEnd/>
          </a:ln>
        </p:spPr>
        <p:txBody>
          <a:bodyPr/>
          <a:lstStyle/>
          <a:p>
            <a:endParaRPr lang="en-US" dirty="0"/>
          </a:p>
        </p:txBody>
      </p:sp>
      <p:sp>
        <p:nvSpPr>
          <p:cNvPr id="16486" name="Freeform 568"/>
          <p:cNvSpPr>
            <a:spLocks/>
          </p:cNvSpPr>
          <p:nvPr/>
        </p:nvSpPr>
        <p:spPr bwMode="auto">
          <a:xfrm>
            <a:off x="7677215" y="3301684"/>
            <a:ext cx="114295" cy="340770"/>
          </a:xfrm>
          <a:custGeom>
            <a:avLst/>
            <a:gdLst>
              <a:gd name="T0" fmla="*/ 0 w 630"/>
              <a:gd name="T1" fmla="*/ 1 h 1080"/>
              <a:gd name="T2" fmla="*/ 0 w 630"/>
              <a:gd name="T3" fmla="*/ 1 h 1080"/>
              <a:gd name="T4" fmla="*/ 0 w 630"/>
              <a:gd name="T5" fmla="*/ 1 h 1080"/>
              <a:gd name="T6" fmla="*/ 0 w 630"/>
              <a:gd name="T7" fmla="*/ 0 h 1080"/>
              <a:gd name="T8" fmla="*/ 0 60000 65536"/>
              <a:gd name="T9" fmla="*/ 0 60000 65536"/>
              <a:gd name="T10" fmla="*/ 0 60000 65536"/>
              <a:gd name="T11" fmla="*/ 0 60000 65536"/>
              <a:gd name="T12" fmla="*/ 0 w 630"/>
              <a:gd name="T13" fmla="*/ 0 h 1080"/>
              <a:gd name="T14" fmla="*/ 630 w 630"/>
              <a:gd name="T15" fmla="*/ 1080 h 1080"/>
            </a:gdLst>
            <a:ahLst/>
            <a:cxnLst>
              <a:cxn ang="T8">
                <a:pos x="T0" y="T1"/>
              </a:cxn>
              <a:cxn ang="T9">
                <a:pos x="T2" y="T3"/>
              </a:cxn>
              <a:cxn ang="T10">
                <a:pos x="T4" y="T5"/>
              </a:cxn>
              <a:cxn ang="T11">
                <a:pos x="T6" y="T7"/>
              </a:cxn>
            </a:cxnLst>
            <a:rect l="T12" t="T13" r="T14" b="T15"/>
            <a:pathLst>
              <a:path w="630" h="1080">
                <a:moveTo>
                  <a:pt x="390" y="1080"/>
                </a:moveTo>
                <a:cubicBezTo>
                  <a:pt x="195" y="960"/>
                  <a:pt x="0" y="840"/>
                  <a:pt x="30" y="720"/>
                </a:cubicBezTo>
                <a:cubicBezTo>
                  <a:pt x="60" y="600"/>
                  <a:pt x="510" y="480"/>
                  <a:pt x="570" y="360"/>
                </a:cubicBezTo>
                <a:cubicBezTo>
                  <a:pt x="630" y="240"/>
                  <a:pt x="420" y="60"/>
                  <a:pt x="390" y="0"/>
                </a:cubicBezTo>
              </a:path>
            </a:pathLst>
          </a:custGeom>
          <a:noFill/>
          <a:ln w="19050">
            <a:solidFill>
              <a:srgbClr val="000000"/>
            </a:solidFill>
            <a:round/>
            <a:headEnd/>
            <a:tailEnd type="stealth" w="med" len="med"/>
          </a:ln>
        </p:spPr>
        <p:txBody>
          <a:bodyPr/>
          <a:lstStyle/>
          <a:p>
            <a:endParaRPr lang="en-US" dirty="0"/>
          </a:p>
        </p:txBody>
      </p:sp>
      <p:sp>
        <p:nvSpPr>
          <p:cNvPr id="16487" name="Freeform 569"/>
          <p:cNvSpPr>
            <a:spLocks/>
          </p:cNvSpPr>
          <p:nvPr/>
        </p:nvSpPr>
        <p:spPr bwMode="auto">
          <a:xfrm>
            <a:off x="8896363" y="3301684"/>
            <a:ext cx="114295" cy="340770"/>
          </a:xfrm>
          <a:custGeom>
            <a:avLst/>
            <a:gdLst>
              <a:gd name="T0" fmla="*/ 0 w 630"/>
              <a:gd name="T1" fmla="*/ 1 h 1080"/>
              <a:gd name="T2" fmla="*/ 0 w 630"/>
              <a:gd name="T3" fmla="*/ 1 h 1080"/>
              <a:gd name="T4" fmla="*/ 0 w 630"/>
              <a:gd name="T5" fmla="*/ 1 h 1080"/>
              <a:gd name="T6" fmla="*/ 0 w 630"/>
              <a:gd name="T7" fmla="*/ 0 h 1080"/>
              <a:gd name="T8" fmla="*/ 0 60000 65536"/>
              <a:gd name="T9" fmla="*/ 0 60000 65536"/>
              <a:gd name="T10" fmla="*/ 0 60000 65536"/>
              <a:gd name="T11" fmla="*/ 0 60000 65536"/>
              <a:gd name="T12" fmla="*/ 0 w 630"/>
              <a:gd name="T13" fmla="*/ 0 h 1080"/>
              <a:gd name="T14" fmla="*/ 630 w 630"/>
              <a:gd name="T15" fmla="*/ 1080 h 1080"/>
            </a:gdLst>
            <a:ahLst/>
            <a:cxnLst>
              <a:cxn ang="T8">
                <a:pos x="T0" y="T1"/>
              </a:cxn>
              <a:cxn ang="T9">
                <a:pos x="T2" y="T3"/>
              </a:cxn>
              <a:cxn ang="T10">
                <a:pos x="T4" y="T5"/>
              </a:cxn>
              <a:cxn ang="T11">
                <a:pos x="T6" y="T7"/>
              </a:cxn>
            </a:cxnLst>
            <a:rect l="T12" t="T13" r="T14" b="T15"/>
            <a:pathLst>
              <a:path w="630" h="1080">
                <a:moveTo>
                  <a:pt x="390" y="1080"/>
                </a:moveTo>
                <a:cubicBezTo>
                  <a:pt x="195" y="960"/>
                  <a:pt x="0" y="840"/>
                  <a:pt x="30" y="720"/>
                </a:cubicBezTo>
                <a:cubicBezTo>
                  <a:pt x="60" y="600"/>
                  <a:pt x="510" y="480"/>
                  <a:pt x="570" y="360"/>
                </a:cubicBezTo>
                <a:cubicBezTo>
                  <a:pt x="630" y="240"/>
                  <a:pt x="420" y="60"/>
                  <a:pt x="390" y="0"/>
                </a:cubicBezTo>
              </a:path>
            </a:pathLst>
          </a:custGeom>
          <a:noFill/>
          <a:ln w="19050">
            <a:solidFill>
              <a:srgbClr val="000000"/>
            </a:solidFill>
            <a:round/>
            <a:headEnd/>
            <a:tailEnd type="stealth" w="med" len="med"/>
          </a:ln>
        </p:spPr>
        <p:txBody>
          <a:bodyPr/>
          <a:lstStyle/>
          <a:p>
            <a:endParaRPr lang="en-US" dirty="0"/>
          </a:p>
        </p:txBody>
      </p:sp>
      <p:sp>
        <p:nvSpPr>
          <p:cNvPr id="16488" name="Freeform 570"/>
          <p:cNvSpPr>
            <a:spLocks/>
          </p:cNvSpPr>
          <p:nvPr/>
        </p:nvSpPr>
        <p:spPr bwMode="auto">
          <a:xfrm flipV="1">
            <a:off x="7105739" y="3301684"/>
            <a:ext cx="114295" cy="340770"/>
          </a:xfrm>
          <a:custGeom>
            <a:avLst/>
            <a:gdLst>
              <a:gd name="T0" fmla="*/ 0 w 630"/>
              <a:gd name="T1" fmla="*/ 1 h 1080"/>
              <a:gd name="T2" fmla="*/ 0 w 630"/>
              <a:gd name="T3" fmla="*/ 1 h 1080"/>
              <a:gd name="T4" fmla="*/ 0 w 630"/>
              <a:gd name="T5" fmla="*/ 1 h 1080"/>
              <a:gd name="T6" fmla="*/ 0 w 630"/>
              <a:gd name="T7" fmla="*/ 0 h 1080"/>
              <a:gd name="T8" fmla="*/ 0 60000 65536"/>
              <a:gd name="T9" fmla="*/ 0 60000 65536"/>
              <a:gd name="T10" fmla="*/ 0 60000 65536"/>
              <a:gd name="T11" fmla="*/ 0 60000 65536"/>
              <a:gd name="T12" fmla="*/ 0 w 630"/>
              <a:gd name="T13" fmla="*/ 0 h 1080"/>
              <a:gd name="T14" fmla="*/ 630 w 630"/>
              <a:gd name="T15" fmla="*/ 1080 h 1080"/>
            </a:gdLst>
            <a:ahLst/>
            <a:cxnLst>
              <a:cxn ang="T8">
                <a:pos x="T0" y="T1"/>
              </a:cxn>
              <a:cxn ang="T9">
                <a:pos x="T2" y="T3"/>
              </a:cxn>
              <a:cxn ang="T10">
                <a:pos x="T4" y="T5"/>
              </a:cxn>
              <a:cxn ang="T11">
                <a:pos x="T6" y="T7"/>
              </a:cxn>
            </a:cxnLst>
            <a:rect l="T12" t="T13" r="T14" b="T15"/>
            <a:pathLst>
              <a:path w="630" h="1080">
                <a:moveTo>
                  <a:pt x="390" y="1080"/>
                </a:moveTo>
                <a:cubicBezTo>
                  <a:pt x="195" y="960"/>
                  <a:pt x="0" y="840"/>
                  <a:pt x="30" y="720"/>
                </a:cubicBezTo>
                <a:cubicBezTo>
                  <a:pt x="60" y="600"/>
                  <a:pt x="510" y="480"/>
                  <a:pt x="570" y="360"/>
                </a:cubicBezTo>
                <a:cubicBezTo>
                  <a:pt x="630" y="240"/>
                  <a:pt x="420" y="60"/>
                  <a:pt x="390" y="0"/>
                </a:cubicBezTo>
              </a:path>
            </a:pathLst>
          </a:custGeom>
          <a:noFill/>
          <a:ln w="19050">
            <a:solidFill>
              <a:srgbClr val="000000"/>
            </a:solidFill>
            <a:round/>
            <a:headEnd type="stealth" w="med" len="med"/>
            <a:tailEnd/>
          </a:ln>
        </p:spPr>
        <p:txBody>
          <a:bodyPr/>
          <a:lstStyle/>
          <a:p>
            <a:endParaRPr lang="en-US" dirty="0"/>
          </a:p>
        </p:txBody>
      </p:sp>
      <p:sp>
        <p:nvSpPr>
          <p:cNvPr id="16489" name="Freeform 571"/>
          <p:cNvSpPr>
            <a:spLocks/>
          </p:cNvSpPr>
          <p:nvPr/>
        </p:nvSpPr>
        <p:spPr bwMode="auto">
          <a:xfrm flipV="1">
            <a:off x="8286789" y="3301684"/>
            <a:ext cx="114295" cy="340770"/>
          </a:xfrm>
          <a:custGeom>
            <a:avLst/>
            <a:gdLst>
              <a:gd name="T0" fmla="*/ 0 w 630"/>
              <a:gd name="T1" fmla="*/ 1 h 1080"/>
              <a:gd name="T2" fmla="*/ 0 w 630"/>
              <a:gd name="T3" fmla="*/ 1 h 1080"/>
              <a:gd name="T4" fmla="*/ 0 w 630"/>
              <a:gd name="T5" fmla="*/ 1 h 1080"/>
              <a:gd name="T6" fmla="*/ 0 w 630"/>
              <a:gd name="T7" fmla="*/ 0 h 1080"/>
              <a:gd name="T8" fmla="*/ 0 60000 65536"/>
              <a:gd name="T9" fmla="*/ 0 60000 65536"/>
              <a:gd name="T10" fmla="*/ 0 60000 65536"/>
              <a:gd name="T11" fmla="*/ 0 60000 65536"/>
              <a:gd name="T12" fmla="*/ 0 w 630"/>
              <a:gd name="T13" fmla="*/ 0 h 1080"/>
              <a:gd name="T14" fmla="*/ 630 w 630"/>
              <a:gd name="T15" fmla="*/ 1080 h 1080"/>
            </a:gdLst>
            <a:ahLst/>
            <a:cxnLst>
              <a:cxn ang="T8">
                <a:pos x="T0" y="T1"/>
              </a:cxn>
              <a:cxn ang="T9">
                <a:pos x="T2" y="T3"/>
              </a:cxn>
              <a:cxn ang="T10">
                <a:pos x="T4" y="T5"/>
              </a:cxn>
              <a:cxn ang="T11">
                <a:pos x="T6" y="T7"/>
              </a:cxn>
            </a:cxnLst>
            <a:rect l="T12" t="T13" r="T14" b="T15"/>
            <a:pathLst>
              <a:path w="630" h="1080">
                <a:moveTo>
                  <a:pt x="390" y="1080"/>
                </a:moveTo>
                <a:cubicBezTo>
                  <a:pt x="195" y="960"/>
                  <a:pt x="0" y="840"/>
                  <a:pt x="30" y="720"/>
                </a:cubicBezTo>
                <a:cubicBezTo>
                  <a:pt x="60" y="600"/>
                  <a:pt x="510" y="480"/>
                  <a:pt x="570" y="360"/>
                </a:cubicBezTo>
                <a:cubicBezTo>
                  <a:pt x="630" y="240"/>
                  <a:pt x="420" y="60"/>
                  <a:pt x="390" y="0"/>
                </a:cubicBezTo>
              </a:path>
            </a:pathLst>
          </a:custGeom>
          <a:noFill/>
          <a:ln w="19050">
            <a:solidFill>
              <a:srgbClr val="000000"/>
            </a:solidFill>
            <a:round/>
            <a:headEnd type="stealth" w="med" len="med"/>
            <a:tailEnd/>
          </a:ln>
        </p:spPr>
        <p:txBody>
          <a:bodyPr/>
          <a:lstStyle/>
          <a:p>
            <a:endParaRPr lang="en-US" dirty="0"/>
          </a:p>
        </p:txBody>
      </p:sp>
      <p:sp>
        <p:nvSpPr>
          <p:cNvPr id="16493" name="Freeform 575"/>
          <p:cNvSpPr>
            <a:spLocks/>
          </p:cNvSpPr>
          <p:nvPr/>
        </p:nvSpPr>
        <p:spPr bwMode="auto">
          <a:xfrm>
            <a:off x="3501859" y="3438683"/>
            <a:ext cx="76197" cy="1225296"/>
          </a:xfrm>
          <a:custGeom>
            <a:avLst/>
            <a:gdLst>
              <a:gd name="T0" fmla="*/ 210 w 210"/>
              <a:gd name="T1" fmla="*/ 0 h 2160"/>
              <a:gd name="T2" fmla="*/ 30 w 210"/>
              <a:gd name="T3" fmla="*/ 1080 h 2160"/>
              <a:gd name="T4" fmla="*/ 30 w 210"/>
              <a:gd name="T5" fmla="*/ 2160 h 2160"/>
              <a:gd name="T6" fmla="*/ 0 60000 65536"/>
              <a:gd name="T7" fmla="*/ 0 60000 65536"/>
              <a:gd name="T8" fmla="*/ 0 60000 65536"/>
              <a:gd name="T9" fmla="*/ 0 w 210"/>
              <a:gd name="T10" fmla="*/ 0 h 2160"/>
              <a:gd name="T11" fmla="*/ 210 w 210"/>
              <a:gd name="T12" fmla="*/ 2160 h 2160"/>
            </a:gdLst>
            <a:ahLst/>
            <a:cxnLst>
              <a:cxn ang="T6">
                <a:pos x="T0" y="T1"/>
              </a:cxn>
              <a:cxn ang="T7">
                <a:pos x="T2" y="T3"/>
              </a:cxn>
              <a:cxn ang="T8">
                <a:pos x="T4" y="T5"/>
              </a:cxn>
            </a:cxnLst>
            <a:rect l="T9" t="T10" r="T11" b="T12"/>
            <a:pathLst>
              <a:path w="210" h="2160">
                <a:moveTo>
                  <a:pt x="210" y="0"/>
                </a:moveTo>
                <a:cubicBezTo>
                  <a:pt x="135" y="360"/>
                  <a:pt x="60" y="720"/>
                  <a:pt x="30" y="1080"/>
                </a:cubicBezTo>
                <a:cubicBezTo>
                  <a:pt x="0" y="1440"/>
                  <a:pt x="15" y="1800"/>
                  <a:pt x="30" y="2160"/>
                </a:cubicBezTo>
              </a:path>
            </a:pathLst>
          </a:custGeom>
          <a:noFill/>
          <a:ln w="19050">
            <a:solidFill>
              <a:srgbClr val="7030A0"/>
            </a:solidFill>
            <a:round/>
            <a:headEnd/>
            <a:tailEnd/>
          </a:ln>
        </p:spPr>
        <p:txBody>
          <a:bodyPr/>
          <a:lstStyle/>
          <a:p>
            <a:endParaRPr lang="en-US" dirty="0"/>
          </a:p>
        </p:txBody>
      </p:sp>
      <p:sp>
        <p:nvSpPr>
          <p:cNvPr id="16490" name="Text Box 572"/>
          <p:cNvSpPr txBox="1">
            <a:spLocks noChangeArrowheads="1"/>
          </p:cNvSpPr>
          <p:nvPr/>
        </p:nvSpPr>
        <p:spPr bwMode="auto">
          <a:xfrm>
            <a:off x="7010497" y="3656969"/>
            <a:ext cx="2285903" cy="409555"/>
          </a:xfrm>
          <a:prstGeom prst="rect">
            <a:avLst/>
          </a:prstGeom>
          <a:noFill/>
          <a:ln w="9525" algn="ctr">
            <a:noFill/>
            <a:miter lim="800000"/>
            <a:headEnd/>
            <a:tailEnd/>
          </a:ln>
        </p:spPr>
        <p:txBody>
          <a:bodyPr/>
          <a:lstStyle/>
          <a:p>
            <a:pPr algn="ctr"/>
            <a:r>
              <a:rPr lang="en-US" altLang="ko-KR" sz="1200" b="1" dirty="0">
                <a:ea typeface="Batang"/>
                <a:cs typeface="Arial" pitchFamily="34" charset="0"/>
              </a:rPr>
              <a:t>Free gas </a:t>
            </a:r>
            <a:r>
              <a:rPr lang="en-US" altLang="ko-KR" sz="1200" b="1" dirty="0" smtClean="0">
                <a:ea typeface="Batang"/>
                <a:cs typeface="Arial" pitchFamily="34" charset="0"/>
              </a:rPr>
              <a:t>recycling</a:t>
            </a:r>
            <a:endParaRPr lang="en-US" altLang="ko-KR" sz="1200" b="1" dirty="0">
              <a:ea typeface="Batang"/>
              <a:cs typeface="Arial" pitchFamily="34" charset="0"/>
            </a:endParaRPr>
          </a:p>
        </p:txBody>
      </p:sp>
      <p:sp>
        <p:nvSpPr>
          <p:cNvPr id="16425" name="TextBox 17"/>
          <p:cNvSpPr txBox="1">
            <a:spLocks noChangeArrowheads="1"/>
          </p:cNvSpPr>
          <p:nvPr/>
        </p:nvSpPr>
        <p:spPr bwMode="auto">
          <a:xfrm>
            <a:off x="4846370" y="5667931"/>
            <a:ext cx="1854995" cy="307777"/>
          </a:xfrm>
          <a:prstGeom prst="rect">
            <a:avLst/>
          </a:prstGeom>
          <a:noFill/>
          <a:ln w="9525">
            <a:noFill/>
            <a:miter lim="800000"/>
            <a:headEnd/>
            <a:tailEnd/>
          </a:ln>
        </p:spPr>
        <p:txBody>
          <a:bodyPr wrap="none">
            <a:spAutoFit/>
          </a:bodyPr>
          <a:lstStyle/>
          <a:p>
            <a:r>
              <a:rPr lang="en-US" sz="1400" b="1" dirty="0" smtClean="0">
                <a:cs typeface="Arial" pitchFamily="34" charset="0"/>
              </a:rPr>
              <a:t>Geologic time (Myr)</a:t>
            </a:r>
            <a:endParaRPr lang="en-US" sz="1400" b="1" dirty="0">
              <a:cs typeface="Arial" pitchFamily="34" charset="0"/>
            </a:endParaRPr>
          </a:p>
        </p:txBody>
      </p:sp>
      <p:sp>
        <p:nvSpPr>
          <p:cNvPr id="16426" name="Text Box 553"/>
          <p:cNvSpPr txBox="1">
            <a:spLocks noChangeArrowheads="1"/>
          </p:cNvSpPr>
          <p:nvPr/>
        </p:nvSpPr>
        <p:spPr bwMode="auto">
          <a:xfrm>
            <a:off x="2667000" y="4864100"/>
            <a:ext cx="1752600" cy="304800"/>
          </a:xfrm>
          <a:prstGeom prst="rect">
            <a:avLst/>
          </a:prstGeom>
          <a:noFill/>
          <a:ln w="9525" algn="ctr">
            <a:noFill/>
            <a:miter lim="800000"/>
            <a:headEnd/>
            <a:tailEnd/>
          </a:ln>
        </p:spPr>
        <p:txBody>
          <a:bodyPr/>
          <a:lstStyle/>
          <a:p>
            <a:r>
              <a:rPr lang="en-US" altLang="ko-KR" sz="1200" b="1" dirty="0">
                <a:solidFill>
                  <a:srgbClr val="996633"/>
                </a:solidFill>
                <a:ea typeface="Batang"/>
                <a:cs typeface="Arial" pitchFamily="34" charset="0"/>
              </a:rPr>
              <a:t>  </a:t>
            </a:r>
            <a:r>
              <a:rPr lang="en-US" altLang="ko-KR" sz="1200" b="1" dirty="0" smtClean="0">
                <a:solidFill>
                  <a:srgbClr val="996633"/>
                </a:solidFill>
                <a:ea typeface="Batang"/>
                <a:cs typeface="Arial" pitchFamily="34" charset="0"/>
              </a:rPr>
              <a:t> </a:t>
            </a:r>
            <a:r>
              <a:rPr lang="en-US" altLang="ko-KR" sz="1200" b="1" dirty="0" smtClean="0">
                <a:ea typeface="Batang"/>
                <a:cs typeface="Arial" pitchFamily="34" charset="0"/>
              </a:rPr>
              <a:t>Concentration (mM)</a:t>
            </a:r>
            <a:endParaRPr lang="en-US" sz="1200" dirty="0">
              <a:cs typeface="Arial" pitchFamily="34" charset="0"/>
            </a:endParaRPr>
          </a:p>
        </p:txBody>
      </p:sp>
      <p:cxnSp>
        <p:nvCxnSpPr>
          <p:cNvPr id="116" name="Straight Arrow Connector 115"/>
          <p:cNvCxnSpPr/>
          <p:nvPr/>
        </p:nvCxnSpPr>
        <p:spPr bwMode="auto">
          <a:xfrm>
            <a:off x="4876800" y="6008688"/>
            <a:ext cx="3200399" cy="158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391" name="Text Box 553"/>
          <p:cNvSpPr txBox="1">
            <a:spLocks noChangeArrowheads="1"/>
          </p:cNvSpPr>
          <p:nvPr/>
        </p:nvSpPr>
        <p:spPr bwMode="auto">
          <a:xfrm>
            <a:off x="5375275" y="5181600"/>
            <a:ext cx="1482725" cy="304800"/>
          </a:xfrm>
          <a:prstGeom prst="rect">
            <a:avLst/>
          </a:prstGeom>
          <a:noFill/>
          <a:ln w="9525" algn="ctr">
            <a:noFill/>
            <a:miter lim="800000"/>
            <a:headEnd/>
            <a:tailEnd/>
          </a:ln>
        </p:spPr>
        <p:txBody>
          <a:bodyPr/>
          <a:lstStyle/>
          <a:p>
            <a:r>
              <a:rPr lang="en-US" altLang="ko-KR" sz="1200" b="1" dirty="0" smtClean="0">
                <a:ea typeface="Batang"/>
                <a:cs typeface="Arial" pitchFamily="34" charset="0"/>
              </a:rPr>
              <a:t>Subsidence</a:t>
            </a:r>
            <a:endParaRPr lang="en-US" sz="1200" dirty="0">
              <a:cs typeface="Arial" pitchFamily="34" charset="0"/>
            </a:endParaRPr>
          </a:p>
        </p:txBody>
      </p:sp>
      <p:sp>
        <p:nvSpPr>
          <p:cNvPr id="16392" name="Text Box 553"/>
          <p:cNvSpPr txBox="1">
            <a:spLocks noChangeArrowheads="1"/>
          </p:cNvSpPr>
          <p:nvPr/>
        </p:nvSpPr>
        <p:spPr bwMode="auto">
          <a:xfrm>
            <a:off x="7496124" y="5181600"/>
            <a:ext cx="1482725" cy="304800"/>
          </a:xfrm>
          <a:prstGeom prst="rect">
            <a:avLst/>
          </a:prstGeom>
          <a:noFill/>
          <a:ln w="9525" algn="ctr">
            <a:noFill/>
            <a:miter lim="800000"/>
            <a:headEnd/>
            <a:tailEnd/>
          </a:ln>
        </p:spPr>
        <p:txBody>
          <a:bodyPr/>
          <a:lstStyle/>
          <a:p>
            <a:r>
              <a:rPr lang="en-US" altLang="ko-KR" sz="1200" b="1" dirty="0">
                <a:solidFill>
                  <a:srgbClr val="996633"/>
                </a:solidFill>
                <a:ea typeface="Batang"/>
                <a:cs typeface="Arial" pitchFamily="34" charset="0"/>
              </a:rPr>
              <a:t>  </a:t>
            </a:r>
            <a:r>
              <a:rPr lang="en-US" altLang="ko-KR" sz="1200" b="1" dirty="0" smtClean="0">
                <a:ea typeface="Batang"/>
                <a:cs typeface="Arial" pitchFamily="34" charset="0"/>
              </a:rPr>
              <a:t>Subsidence</a:t>
            </a:r>
            <a:r>
              <a:rPr lang="en-US" altLang="ko-KR" sz="1200" b="1" dirty="0" smtClean="0">
                <a:solidFill>
                  <a:srgbClr val="996633"/>
                </a:solidFill>
                <a:ea typeface="Batang"/>
                <a:cs typeface="Arial" pitchFamily="34" charset="0"/>
              </a:rPr>
              <a:t> </a:t>
            </a:r>
            <a:endParaRPr lang="en-US" sz="1200" dirty="0">
              <a:cs typeface="Arial" pitchFamily="34" charset="0"/>
            </a:endParaRPr>
          </a:p>
        </p:txBody>
      </p:sp>
      <p:sp>
        <p:nvSpPr>
          <p:cNvPr id="16400" name="Text Box 563"/>
          <p:cNvSpPr txBox="1">
            <a:spLocks noChangeArrowheads="1"/>
          </p:cNvSpPr>
          <p:nvPr/>
        </p:nvSpPr>
        <p:spPr bwMode="auto">
          <a:xfrm>
            <a:off x="4838700" y="2735262"/>
            <a:ext cx="2057400" cy="493713"/>
          </a:xfrm>
          <a:prstGeom prst="rect">
            <a:avLst/>
          </a:prstGeom>
          <a:noFill/>
          <a:ln w="9525" algn="ctr">
            <a:noFill/>
            <a:miter lim="800000"/>
            <a:headEnd/>
            <a:tailEnd/>
          </a:ln>
        </p:spPr>
        <p:txBody>
          <a:bodyPr/>
          <a:lstStyle/>
          <a:p>
            <a:pPr algn="ctr"/>
            <a:r>
              <a:rPr lang="en-US" altLang="ko-KR" sz="1200" b="1" dirty="0">
                <a:ea typeface="Batang"/>
                <a:cs typeface="Arial" pitchFamily="34" charset="0"/>
              </a:rPr>
              <a:t>Hydrate layer </a:t>
            </a:r>
          </a:p>
          <a:p>
            <a:pPr algn="ctr"/>
            <a:r>
              <a:rPr lang="en-US" altLang="ko-KR" sz="1200" b="1" dirty="0">
                <a:ea typeface="Batang"/>
                <a:cs typeface="Arial" pitchFamily="34" charset="0"/>
              </a:rPr>
              <a:t>extending downwards</a:t>
            </a:r>
            <a:endParaRPr lang="en-US" sz="1200" b="1" dirty="0">
              <a:ea typeface="Batang"/>
              <a:cs typeface="Arial" pitchFamily="34" charset="0"/>
            </a:endParaRPr>
          </a:p>
        </p:txBody>
      </p:sp>
      <p:cxnSp>
        <p:nvCxnSpPr>
          <p:cNvPr id="109" name="Straight Arrow Connector 108"/>
          <p:cNvCxnSpPr/>
          <p:nvPr/>
        </p:nvCxnSpPr>
        <p:spPr bwMode="auto">
          <a:xfrm rot="16200000" flipH="1">
            <a:off x="5712524" y="3393825"/>
            <a:ext cx="338328" cy="95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bwMode="auto">
          <a:xfrm rot="16200000" flipH="1">
            <a:off x="7291337" y="3386137"/>
            <a:ext cx="323850" cy="95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bwMode="auto">
          <a:xfrm rot="16200000" flipH="1">
            <a:off x="7900937" y="3405187"/>
            <a:ext cx="323850" cy="95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bwMode="auto">
          <a:xfrm rot="16200000" flipH="1">
            <a:off x="8510537" y="3395662"/>
            <a:ext cx="323850" cy="95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bwMode="auto">
          <a:xfrm rot="5400000">
            <a:off x="5611019" y="4942681"/>
            <a:ext cx="533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bwMode="auto">
          <a:xfrm rot="5400000">
            <a:off x="7792193" y="4942681"/>
            <a:ext cx="533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nvCxnSpPr>
        <p:spPr bwMode="auto">
          <a:xfrm>
            <a:off x="2057400" y="3116706"/>
            <a:ext cx="4626" cy="33134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7" name="Rectangle 533" descr="Stationery"/>
          <p:cNvSpPr>
            <a:spLocks noChangeArrowheads="1"/>
          </p:cNvSpPr>
          <p:nvPr/>
        </p:nvSpPr>
        <p:spPr bwMode="auto">
          <a:xfrm>
            <a:off x="4822568" y="2394260"/>
            <a:ext cx="2011680" cy="137160"/>
          </a:xfrm>
          <a:prstGeom prst="rect">
            <a:avLst/>
          </a:prstGeom>
          <a:blipFill dpi="0" rotWithShape="1">
            <a:blip r:embed="rId7" cstate="print">
              <a:alphaModFix amt="85000"/>
              <a:extLst>
                <a:ext uri="{BEBA8EAE-BF5A-486C-A8C5-ECC9F3942E4B}">
                  <a14:imgProps xmlns:a14="http://schemas.microsoft.com/office/drawing/2010/main">
                    <a14:imgLayer r:embed="rId8">
                      <a14:imgEffect>
                        <a14:saturation sat="200000"/>
                      </a14:imgEffect>
                    </a14:imgLayer>
                  </a14:imgProps>
                </a:ext>
              </a:extLst>
            </a:blip>
            <a:srcRect/>
            <a:tile tx="0" ty="0" sx="100000" sy="100000" flip="none" algn="tl"/>
          </a:blipFill>
          <a:ln w="9525">
            <a:noFill/>
            <a:miter lim="800000"/>
            <a:headEnd/>
            <a:tailEnd/>
          </a:ln>
        </p:spPr>
        <p:txBody>
          <a:bodyPr/>
          <a:lstStyle/>
          <a:p>
            <a:endParaRPr lang="en-US" dirty="0"/>
          </a:p>
        </p:txBody>
      </p:sp>
      <p:sp>
        <p:nvSpPr>
          <p:cNvPr id="128" name="Rectangle 533" descr="Stationery"/>
          <p:cNvSpPr>
            <a:spLocks noChangeArrowheads="1"/>
          </p:cNvSpPr>
          <p:nvPr/>
        </p:nvSpPr>
        <p:spPr bwMode="auto">
          <a:xfrm>
            <a:off x="7067499" y="2390775"/>
            <a:ext cx="2011680" cy="91440"/>
          </a:xfrm>
          <a:prstGeom prst="rect">
            <a:avLst/>
          </a:prstGeom>
          <a:blipFill dpi="0" rotWithShape="1">
            <a:blip r:embed="rId7" cstate="print">
              <a:alphaModFix amt="85000"/>
              <a:extLst>
                <a:ext uri="{BEBA8EAE-BF5A-486C-A8C5-ECC9F3942E4B}">
                  <a14:imgProps xmlns:a14="http://schemas.microsoft.com/office/drawing/2010/main">
                    <a14:imgLayer r:embed="rId8">
                      <a14:imgEffect>
                        <a14:saturation sat="200000"/>
                      </a14:imgEffect>
                    </a14:imgLayer>
                  </a14:imgProps>
                </a:ext>
              </a:extLst>
            </a:blip>
            <a:srcRect/>
            <a:tile tx="0" ty="0" sx="100000" sy="100000" flip="none" algn="tl"/>
          </a:blipFill>
          <a:ln w="9525">
            <a:noFill/>
            <a:miter lim="800000"/>
            <a:headEnd/>
            <a:tailEnd/>
          </a:ln>
        </p:spPr>
        <p:txBody>
          <a:bodyPr/>
          <a:lstStyle/>
          <a:p>
            <a:endParaRPr lang="en-US" dirty="0"/>
          </a:p>
        </p:txBody>
      </p:sp>
      <p:sp>
        <p:nvSpPr>
          <p:cNvPr id="5" name="TextBox 4"/>
          <p:cNvSpPr txBox="1"/>
          <p:nvPr/>
        </p:nvSpPr>
        <p:spPr>
          <a:xfrm rot="-2460000">
            <a:off x="3154831" y="2706337"/>
            <a:ext cx="353943" cy="725520"/>
          </a:xfrm>
          <a:prstGeom prst="rect">
            <a:avLst/>
          </a:prstGeom>
          <a:noFill/>
        </p:spPr>
        <p:txBody>
          <a:bodyPr vert="vert" wrap="none" rtlCol="0" anchor="ctr">
            <a:spAutoFit/>
          </a:bodyPr>
          <a:lstStyle/>
          <a:p>
            <a:r>
              <a:rPr lang="en-US" sz="1100" b="1" dirty="0" smtClean="0"/>
              <a:t>Solubility</a:t>
            </a:r>
            <a:endParaRPr lang="en-US" sz="1100" b="1" baseline="-25000" dirty="0"/>
          </a:p>
        </p:txBody>
      </p:sp>
      <p:sp>
        <p:nvSpPr>
          <p:cNvPr id="10" name="TextBox 9"/>
          <p:cNvSpPr txBox="1"/>
          <p:nvPr/>
        </p:nvSpPr>
        <p:spPr>
          <a:xfrm>
            <a:off x="3556000" y="2694801"/>
            <a:ext cx="1066799" cy="261610"/>
          </a:xfrm>
          <a:prstGeom prst="rect">
            <a:avLst/>
          </a:prstGeom>
          <a:noFill/>
        </p:spPr>
        <p:txBody>
          <a:bodyPr wrap="square" rtlCol="0">
            <a:spAutoFit/>
          </a:bodyPr>
          <a:lstStyle/>
          <a:p>
            <a:r>
              <a:rPr lang="en-US" sz="1100" b="1" dirty="0" smtClean="0"/>
              <a:t>Hydrate</a:t>
            </a:r>
          </a:p>
        </p:txBody>
      </p:sp>
      <p:sp>
        <p:nvSpPr>
          <p:cNvPr id="120" name="TextBox 119"/>
          <p:cNvSpPr txBox="1"/>
          <p:nvPr/>
        </p:nvSpPr>
        <p:spPr>
          <a:xfrm>
            <a:off x="3276600" y="3957935"/>
            <a:ext cx="1447800" cy="261610"/>
          </a:xfrm>
          <a:prstGeom prst="rect">
            <a:avLst/>
          </a:prstGeom>
          <a:noFill/>
        </p:spPr>
        <p:txBody>
          <a:bodyPr wrap="square" rtlCol="0">
            <a:spAutoFit/>
          </a:bodyPr>
          <a:lstStyle/>
          <a:p>
            <a:pPr algn="ctr"/>
            <a:r>
              <a:rPr lang="en-US" sz="1100" b="1" dirty="0" smtClean="0"/>
              <a:t>Free gas</a:t>
            </a:r>
          </a:p>
        </p:txBody>
      </p:sp>
      <p:sp>
        <p:nvSpPr>
          <p:cNvPr id="130" name="Line 527"/>
          <p:cNvSpPr>
            <a:spLocks noChangeShapeType="1"/>
          </p:cNvSpPr>
          <p:nvPr/>
        </p:nvSpPr>
        <p:spPr bwMode="auto">
          <a:xfrm>
            <a:off x="3561520" y="3429334"/>
            <a:ext cx="1005840" cy="1262"/>
          </a:xfrm>
          <a:prstGeom prst="line">
            <a:avLst/>
          </a:prstGeom>
          <a:noFill/>
          <a:ln w="19050">
            <a:solidFill>
              <a:srgbClr val="000000"/>
            </a:solidFill>
            <a:round/>
            <a:headEnd/>
            <a:tailEnd/>
          </a:ln>
        </p:spPr>
        <p:txBody>
          <a:bodyPr/>
          <a:lstStyle/>
          <a:p>
            <a:endParaRPr lang="en-US" dirty="0"/>
          </a:p>
        </p:txBody>
      </p:sp>
      <p:sp>
        <p:nvSpPr>
          <p:cNvPr id="124" name="TextBox 123"/>
          <p:cNvSpPr txBox="1"/>
          <p:nvPr/>
        </p:nvSpPr>
        <p:spPr>
          <a:xfrm rot="5400000">
            <a:off x="2608806" y="2737982"/>
            <a:ext cx="523220" cy="1129608"/>
          </a:xfrm>
          <a:prstGeom prst="rect">
            <a:avLst/>
          </a:prstGeom>
          <a:noFill/>
        </p:spPr>
        <p:txBody>
          <a:bodyPr vert="vert270" wrap="square" rtlCol="0">
            <a:spAutoFit/>
          </a:bodyPr>
          <a:lstStyle/>
          <a:p>
            <a:pPr algn="ctr"/>
            <a:r>
              <a:rPr lang="en-US" sz="1100" b="1" dirty="0" smtClean="0"/>
              <a:t>Dissolved </a:t>
            </a:r>
          </a:p>
          <a:p>
            <a:pPr algn="ctr"/>
            <a:r>
              <a:rPr lang="en-US" sz="1100" b="1" dirty="0" smtClean="0"/>
              <a:t>gas</a:t>
            </a:r>
          </a:p>
        </p:txBody>
      </p:sp>
      <p:sp>
        <p:nvSpPr>
          <p:cNvPr id="131" name="Oval 505" descr="Cork"/>
          <p:cNvSpPr>
            <a:spLocks noChangeArrowheads="1"/>
          </p:cNvSpPr>
          <p:nvPr/>
        </p:nvSpPr>
        <p:spPr bwMode="auto">
          <a:xfrm>
            <a:off x="2819400" y="1905000"/>
            <a:ext cx="123185" cy="71940"/>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133" name="Oval 507" descr="Cork"/>
          <p:cNvSpPr>
            <a:spLocks noChangeArrowheads="1"/>
          </p:cNvSpPr>
          <p:nvPr/>
        </p:nvSpPr>
        <p:spPr bwMode="auto">
          <a:xfrm>
            <a:off x="3451551" y="2146832"/>
            <a:ext cx="123185" cy="72571"/>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134" name="Oval 508" descr="Cork"/>
          <p:cNvSpPr>
            <a:spLocks noChangeArrowheads="1"/>
          </p:cNvSpPr>
          <p:nvPr/>
        </p:nvSpPr>
        <p:spPr bwMode="auto">
          <a:xfrm>
            <a:off x="3065488" y="1919021"/>
            <a:ext cx="123185" cy="72571"/>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135" name="Oval 509" descr="Cork"/>
          <p:cNvSpPr>
            <a:spLocks noChangeArrowheads="1"/>
          </p:cNvSpPr>
          <p:nvPr/>
        </p:nvSpPr>
        <p:spPr bwMode="auto">
          <a:xfrm>
            <a:off x="3708715" y="2259791"/>
            <a:ext cx="123185" cy="73202"/>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136" name="Oval 510" descr="Cork"/>
          <p:cNvSpPr>
            <a:spLocks noChangeArrowheads="1"/>
          </p:cNvSpPr>
          <p:nvPr/>
        </p:nvSpPr>
        <p:spPr bwMode="auto">
          <a:xfrm>
            <a:off x="3708715" y="2033242"/>
            <a:ext cx="123185" cy="71940"/>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142" name="Oval 511" descr="Cork"/>
          <p:cNvSpPr>
            <a:spLocks noChangeArrowheads="1"/>
          </p:cNvSpPr>
          <p:nvPr/>
        </p:nvSpPr>
        <p:spPr bwMode="auto">
          <a:xfrm>
            <a:off x="3918254" y="2259791"/>
            <a:ext cx="123185" cy="73202"/>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143" name="Oval 512" descr="Cork"/>
          <p:cNvSpPr>
            <a:spLocks noChangeArrowheads="1"/>
          </p:cNvSpPr>
          <p:nvPr/>
        </p:nvSpPr>
        <p:spPr bwMode="auto">
          <a:xfrm>
            <a:off x="4094144" y="2146832"/>
            <a:ext cx="123185" cy="72571"/>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144" name="Oval 513" descr="Cork"/>
          <p:cNvSpPr>
            <a:spLocks noChangeArrowheads="1"/>
          </p:cNvSpPr>
          <p:nvPr/>
        </p:nvSpPr>
        <p:spPr bwMode="auto">
          <a:xfrm>
            <a:off x="3324865" y="2023560"/>
            <a:ext cx="123185" cy="71940"/>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145" name="Oval 514" descr="Cork"/>
          <p:cNvSpPr>
            <a:spLocks noChangeArrowheads="1"/>
          </p:cNvSpPr>
          <p:nvPr/>
        </p:nvSpPr>
        <p:spPr bwMode="auto">
          <a:xfrm>
            <a:off x="3505200" y="1905000"/>
            <a:ext cx="123185" cy="73202"/>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146" name="Oval 515" descr="Cork"/>
          <p:cNvSpPr>
            <a:spLocks noChangeArrowheads="1"/>
          </p:cNvSpPr>
          <p:nvPr/>
        </p:nvSpPr>
        <p:spPr bwMode="auto">
          <a:xfrm>
            <a:off x="2937223" y="2146832"/>
            <a:ext cx="123185" cy="72571"/>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147" name="Oval 516" descr="Cork"/>
          <p:cNvSpPr>
            <a:spLocks noChangeArrowheads="1"/>
          </p:cNvSpPr>
          <p:nvPr/>
        </p:nvSpPr>
        <p:spPr bwMode="auto">
          <a:xfrm>
            <a:off x="3965879" y="2033242"/>
            <a:ext cx="123185" cy="71940"/>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148" name="Oval 517" descr="Cork"/>
          <p:cNvSpPr>
            <a:spLocks noChangeArrowheads="1"/>
          </p:cNvSpPr>
          <p:nvPr/>
        </p:nvSpPr>
        <p:spPr bwMode="auto">
          <a:xfrm>
            <a:off x="4351308" y="2033242"/>
            <a:ext cx="123185" cy="72571"/>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149" name="Oval 518" descr="Cork"/>
          <p:cNvSpPr>
            <a:spLocks noChangeArrowheads="1"/>
          </p:cNvSpPr>
          <p:nvPr/>
        </p:nvSpPr>
        <p:spPr bwMode="auto">
          <a:xfrm>
            <a:off x="4398933" y="2259791"/>
            <a:ext cx="123185" cy="73202"/>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150" name="Oval 519" descr="Cork"/>
          <p:cNvSpPr>
            <a:spLocks noChangeArrowheads="1"/>
          </p:cNvSpPr>
          <p:nvPr/>
        </p:nvSpPr>
        <p:spPr bwMode="auto">
          <a:xfrm>
            <a:off x="2680059" y="2146832"/>
            <a:ext cx="123185" cy="72571"/>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166" name="Text Box 580"/>
          <p:cNvSpPr txBox="1">
            <a:spLocks noChangeArrowheads="1"/>
          </p:cNvSpPr>
          <p:nvPr/>
        </p:nvSpPr>
        <p:spPr bwMode="auto">
          <a:xfrm>
            <a:off x="3352864" y="1488030"/>
            <a:ext cx="1371536" cy="340770"/>
          </a:xfrm>
          <a:prstGeom prst="rect">
            <a:avLst/>
          </a:prstGeom>
          <a:noFill/>
          <a:ln w="9525" algn="ctr">
            <a:noFill/>
            <a:miter lim="800000"/>
            <a:headEnd/>
            <a:tailEnd/>
          </a:ln>
        </p:spPr>
        <p:txBody>
          <a:bodyPr/>
          <a:lstStyle/>
          <a:p>
            <a:r>
              <a:rPr lang="en-US" sz="1100" b="1" dirty="0">
                <a:ea typeface="Batang"/>
                <a:cs typeface="Arial" pitchFamily="34" charset="0"/>
              </a:rPr>
              <a:t>Organic carbon</a:t>
            </a:r>
            <a:endParaRPr lang="en-US" sz="1100" dirty="0">
              <a:ea typeface="Batang"/>
              <a:cs typeface="Arial" pitchFamily="34" charset="0"/>
            </a:endParaRPr>
          </a:p>
        </p:txBody>
      </p:sp>
      <p:cxnSp>
        <p:nvCxnSpPr>
          <p:cNvPr id="168" name="Straight Arrow Connector 167"/>
          <p:cNvCxnSpPr/>
          <p:nvPr/>
        </p:nvCxnSpPr>
        <p:spPr bwMode="auto">
          <a:xfrm>
            <a:off x="4171950" y="1725930"/>
            <a:ext cx="0" cy="2743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2470509" y="2667000"/>
            <a:ext cx="487634" cy="292388"/>
          </a:xfrm>
          <a:prstGeom prst="rect">
            <a:avLst/>
          </a:prstGeom>
          <a:noFill/>
          <a:ln>
            <a:noFill/>
          </a:ln>
        </p:spPr>
        <p:txBody>
          <a:bodyPr vert="horz" wrap="none" rtlCol="0" anchor="ctr">
            <a:spAutoFit/>
          </a:bodyPr>
          <a:lstStyle/>
          <a:p>
            <a:r>
              <a:rPr lang="en-US" sz="1300" b="1" dirty="0" smtClean="0">
                <a:solidFill>
                  <a:srgbClr val="7030A0"/>
                </a:solidFill>
              </a:rPr>
              <a:t>CH</a:t>
            </a:r>
            <a:r>
              <a:rPr lang="en-US" sz="1300" b="1" baseline="-25000" dirty="0" smtClean="0">
                <a:solidFill>
                  <a:srgbClr val="7030A0"/>
                </a:solidFill>
              </a:rPr>
              <a:t>4</a:t>
            </a:r>
            <a:endParaRPr lang="en-US" sz="1300" b="1" baseline="-25000" dirty="0">
              <a:solidFill>
                <a:srgbClr val="7030A0"/>
              </a:solidFill>
            </a:endParaRPr>
          </a:p>
        </p:txBody>
      </p:sp>
      <p:sp>
        <p:nvSpPr>
          <p:cNvPr id="172" name="Rectangle 533" descr="Stationery"/>
          <p:cNvSpPr>
            <a:spLocks noChangeArrowheads="1"/>
          </p:cNvSpPr>
          <p:nvPr/>
        </p:nvSpPr>
        <p:spPr bwMode="auto">
          <a:xfrm>
            <a:off x="2548266" y="2400300"/>
            <a:ext cx="2011680" cy="182880"/>
          </a:xfrm>
          <a:prstGeom prst="rect">
            <a:avLst/>
          </a:prstGeom>
          <a:blipFill dpi="0" rotWithShape="1">
            <a:blip r:embed="rId7" cstate="print">
              <a:alphaModFix amt="85000"/>
              <a:extLst>
                <a:ext uri="{BEBA8EAE-BF5A-486C-A8C5-ECC9F3942E4B}">
                  <a14:imgProps xmlns:a14="http://schemas.microsoft.com/office/drawing/2010/main">
                    <a14:imgLayer r:embed="rId8">
                      <a14:imgEffect>
                        <a14:saturation sat="200000"/>
                      </a14:imgEffect>
                    </a14:imgLayer>
                  </a14:imgProps>
                </a:ext>
              </a:extLst>
            </a:blip>
            <a:srcRect/>
            <a:tile tx="0" ty="0" sx="100000" sy="100000" flip="none" algn="tl"/>
          </a:blipFill>
          <a:ln w="9525">
            <a:noFill/>
            <a:miter lim="800000"/>
            <a:headEnd/>
            <a:tailEnd/>
          </a:ln>
        </p:spPr>
        <p:txBody>
          <a:bodyPr/>
          <a:lstStyle/>
          <a:p>
            <a:endParaRPr lang="en-US" dirty="0"/>
          </a:p>
        </p:txBody>
      </p:sp>
      <p:sp>
        <p:nvSpPr>
          <p:cNvPr id="14" name="TextBox 13"/>
          <p:cNvSpPr txBox="1"/>
          <p:nvPr/>
        </p:nvSpPr>
        <p:spPr>
          <a:xfrm>
            <a:off x="3042042" y="2342376"/>
            <a:ext cx="1568058" cy="261610"/>
          </a:xfrm>
          <a:prstGeom prst="rect">
            <a:avLst/>
          </a:prstGeom>
          <a:noFill/>
        </p:spPr>
        <p:txBody>
          <a:bodyPr wrap="none" rtlCol="0">
            <a:spAutoFit/>
          </a:bodyPr>
          <a:lstStyle/>
          <a:p>
            <a:r>
              <a:rPr lang="en-US" sz="1100" b="1" dirty="0" smtClean="0"/>
              <a:t>SO</a:t>
            </a:r>
            <a:r>
              <a:rPr lang="en-US" sz="1100" b="1" baseline="-25000" dirty="0" smtClean="0"/>
              <a:t>4</a:t>
            </a:r>
            <a:r>
              <a:rPr lang="en-US" sz="1100" b="1" baseline="30000" dirty="0" smtClean="0"/>
              <a:t>2-</a:t>
            </a:r>
            <a:r>
              <a:rPr lang="en-US" sz="1100" b="1" dirty="0" smtClean="0"/>
              <a:t> reduction zone</a:t>
            </a:r>
            <a:endParaRPr lang="en-US" sz="1100" b="1" dirty="0"/>
          </a:p>
        </p:txBody>
      </p:sp>
      <p:sp>
        <p:nvSpPr>
          <p:cNvPr id="173" name="Rectangle 487" descr="Blue tissue paper"/>
          <p:cNvSpPr>
            <a:spLocks noChangeArrowheads="1"/>
          </p:cNvSpPr>
          <p:nvPr/>
        </p:nvSpPr>
        <p:spPr bwMode="auto">
          <a:xfrm>
            <a:off x="273685" y="1033730"/>
            <a:ext cx="2011680" cy="1361819"/>
          </a:xfrm>
          <a:custGeom>
            <a:avLst/>
            <a:gdLst>
              <a:gd name="connsiteX0" fmla="*/ 0 w 2011680"/>
              <a:gd name="connsiteY0" fmla="*/ 0 h 1361819"/>
              <a:gd name="connsiteX1" fmla="*/ 2011680 w 2011680"/>
              <a:gd name="connsiteY1" fmla="*/ 0 h 1361819"/>
              <a:gd name="connsiteX2" fmla="*/ 2011680 w 2011680"/>
              <a:gd name="connsiteY2" fmla="*/ 1361819 h 1361819"/>
              <a:gd name="connsiteX3" fmla="*/ 0 w 2011680"/>
              <a:gd name="connsiteY3" fmla="*/ 1361819 h 1361819"/>
              <a:gd name="connsiteX4" fmla="*/ 0 w 2011680"/>
              <a:gd name="connsiteY4" fmla="*/ 0 h 1361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1680" h="1361819">
                <a:moveTo>
                  <a:pt x="0" y="0"/>
                </a:moveTo>
                <a:lnTo>
                  <a:pt x="2011680" y="0"/>
                </a:lnTo>
                <a:lnTo>
                  <a:pt x="2011680" y="1361819"/>
                </a:lnTo>
                <a:lnTo>
                  <a:pt x="0" y="1361819"/>
                </a:lnTo>
                <a:lnTo>
                  <a:pt x="0" y="0"/>
                </a:lnTo>
                <a:close/>
              </a:path>
            </a:pathLst>
          </a:custGeom>
          <a:blipFill dpi="0" rotWithShape="1">
            <a:blip r:embed="rId6" cstate="print"/>
            <a:srcRect/>
            <a:tile tx="0" ty="0" sx="100000" sy="100000" flip="none" algn="tl"/>
          </a:blipFill>
          <a:ln w="3175">
            <a:solidFill>
              <a:srgbClr val="000000"/>
            </a:solidFill>
            <a:miter lim="800000"/>
            <a:headEnd/>
            <a:tailEnd/>
          </a:ln>
        </p:spPr>
        <p:txBody>
          <a:bodyPr/>
          <a:lstStyle/>
          <a:p>
            <a:endParaRPr lang="en-US" dirty="0"/>
          </a:p>
        </p:txBody>
      </p:sp>
      <p:sp>
        <p:nvSpPr>
          <p:cNvPr id="176" name="Line 486"/>
          <p:cNvSpPr>
            <a:spLocks noChangeShapeType="1"/>
          </p:cNvSpPr>
          <p:nvPr/>
        </p:nvSpPr>
        <p:spPr bwMode="auto">
          <a:xfrm flipH="1">
            <a:off x="1288576" y="3428999"/>
            <a:ext cx="997424" cy="1609"/>
          </a:xfrm>
          <a:prstGeom prst="line">
            <a:avLst/>
          </a:prstGeom>
          <a:noFill/>
          <a:ln w="19050">
            <a:solidFill>
              <a:srgbClr val="000000"/>
            </a:solidFill>
            <a:prstDash val="sysDash"/>
            <a:round/>
            <a:headEnd/>
            <a:tailEnd/>
          </a:ln>
        </p:spPr>
        <p:txBody>
          <a:bodyPr/>
          <a:lstStyle/>
          <a:p>
            <a:endParaRPr lang="en-US" dirty="0"/>
          </a:p>
        </p:txBody>
      </p:sp>
      <p:sp>
        <p:nvSpPr>
          <p:cNvPr id="191" name="Text Box 558"/>
          <p:cNvSpPr txBox="1">
            <a:spLocks noChangeArrowheads="1"/>
          </p:cNvSpPr>
          <p:nvPr/>
        </p:nvSpPr>
        <p:spPr bwMode="auto">
          <a:xfrm>
            <a:off x="92992" y="3295650"/>
            <a:ext cx="1395362" cy="248517"/>
          </a:xfrm>
          <a:prstGeom prst="rect">
            <a:avLst/>
          </a:prstGeom>
          <a:noFill/>
          <a:ln w="9525" algn="ctr">
            <a:noFill/>
            <a:miter lim="800000"/>
            <a:headEnd/>
            <a:tailEnd/>
          </a:ln>
        </p:spPr>
        <p:txBody>
          <a:bodyPr/>
          <a:lstStyle/>
          <a:p>
            <a:pPr algn="ctr"/>
            <a:r>
              <a:rPr lang="en-US" altLang="ko-KR" sz="1100" b="1" dirty="0">
                <a:ea typeface="Batang"/>
                <a:cs typeface="Arial" pitchFamily="34" charset="0"/>
              </a:rPr>
              <a:t>Base of </a:t>
            </a:r>
            <a:r>
              <a:rPr lang="en-US" altLang="ko-KR" sz="1100" b="1" dirty="0" smtClean="0">
                <a:ea typeface="Batang"/>
                <a:cs typeface="Arial" pitchFamily="34" charset="0"/>
              </a:rPr>
              <a:t>GHSZ</a:t>
            </a:r>
          </a:p>
        </p:txBody>
      </p:sp>
      <p:sp>
        <p:nvSpPr>
          <p:cNvPr id="16417" name="Text Box 555"/>
          <p:cNvSpPr txBox="1">
            <a:spLocks noChangeArrowheads="1"/>
          </p:cNvSpPr>
          <p:nvPr/>
        </p:nvSpPr>
        <p:spPr bwMode="auto">
          <a:xfrm>
            <a:off x="1685887" y="2813050"/>
            <a:ext cx="734774" cy="304523"/>
          </a:xfrm>
          <a:prstGeom prst="rect">
            <a:avLst/>
          </a:prstGeom>
          <a:noFill/>
          <a:ln w="9525" algn="ctr">
            <a:noFill/>
            <a:miter lim="800000"/>
            <a:headEnd/>
            <a:tailEnd/>
          </a:ln>
        </p:spPr>
        <p:txBody>
          <a:bodyPr/>
          <a:lstStyle/>
          <a:p>
            <a:pPr algn="ctr"/>
            <a:r>
              <a:rPr lang="en-US" altLang="ko-KR" sz="1200" b="1" dirty="0" smtClean="0">
                <a:ea typeface="Batang"/>
                <a:cs typeface="Arial" pitchFamily="34" charset="0"/>
              </a:rPr>
              <a:t>GHSZ</a:t>
            </a:r>
          </a:p>
        </p:txBody>
      </p:sp>
      <p:cxnSp>
        <p:nvCxnSpPr>
          <p:cNvPr id="107" name="Straight Arrow Connector 106"/>
          <p:cNvCxnSpPr/>
          <p:nvPr/>
        </p:nvCxnSpPr>
        <p:spPr>
          <a:xfrm flipH="1">
            <a:off x="2053274" y="2314575"/>
            <a:ext cx="4126" cy="439737"/>
          </a:xfrm>
          <a:prstGeom prst="straightConnector1">
            <a:avLst/>
          </a:prstGeom>
          <a:ln w="19050">
            <a:solidFill>
              <a:schemeClr val="tx1"/>
            </a:solidFill>
            <a:tailEnd type="arrow"/>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192" name="Text Box 553"/>
          <p:cNvSpPr txBox="1">
            <a:spLocks noChangeArrowheads="1"/>
          </p:cNvSpPr>
          <p:nvPr/>
        </p:nvSpPr>
        <p:spPr bwMode="auto">
          <a:xfrm>
            <a:off x="435893" y="4857750"/>
            <a:ext cx="1600200" cy="304800"/>
          </a:xfrm>
          <a:prstGeom prst="rect">
            <a:avLst/>
          </a:prstGeom>
          <a:noFill/>
          <a:ln w="9525" algn="ctr">
            <a:noFill/>
            <a:miter lim="800000"/>
            <a:headEnd/>
            <a:tailEnd/>
          </a:ln>
        </p:spPr>
        <p:txBody>
          <a:bodyPr/>
          <a:lstStyle/>
          <a:p>
            <a:r>
              <a:rPr lang="en-US" altLang="ko-KR" sz="1200" b="1" dirty="0">
                <a:solidFill>
                  <a:srgbClr val="996633"/>
                </a:solidFill>
                <a:latin typeface="Times New Roman" pitchFamily="18" charset="0"/>
                <a:ea typeface="Batang"/>
                <a:cs typeface="Batang"/>
              </a:rPr>
              <a:t>   </a:t>
            </a:r>
            <a:r>
              <a:rPr lang="en-US" altLang="ko-KR" sz="1200" b="1" dirty="0" smtClean="0">
                <a:ea typeface="Batang"/>
                <a:cs typeface="Arial" pitchFamily="34" charset="0"/>
              </a:rPr>
              <a:t>Temperature (</a:t>
            </a:r>
            <a:r>
              <a:rPr lang="en-US" altLang="ko-KR" sz="1200" b="1" baseline="30000" dirty="0" smtClean="0">
                <a:ea typeface="Batang"/>
                <a:cs typeface="Arial" pitchFamily="34" charset="0"/>
              </a:rPr>
              <a:t>o</a:t>
            </a:r>
            <a:r>
              <a:rPr lang="en-US" altLang="ko-KR" sz="1200" b="1" dirty="0" smtClean="0">
                <a:ea typeface="Batang"/>
                <a:cs typeface="Arial" pitchFamily="34" charset="0"/>
              </a:rPr>
              <a:t>C)</a:t>
            </a:r>
            <a:endParaRPr lang="en-US" sz="1200" dirty="0">
              <a:cs typeface="Arial" pitchFamily="34" charset="0"/>
            </a:endParaRPr>
          </a:p>
        </p:txBody>
      </p:sp>
      <p:cxnSp>
        <p:nvCxnSpPr>
          <p:cNvPr id="194" name="Straight Arrow Connector 193"/>
          <p:cNvCxnSpPr/>
          <p:nvPr/>
        </p:nvCxnSpPr>
        <p:spPr bwMode="auto">
          <a:xfrm>
            <a:off x="132680" y="3419909"/>
            <a:ext cx="670" cy="132354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bwMode="auto">
          <a:xfrm>
            <a:off x="-76200" y="2571750"/>
            <a:ext cx="400110" cy="598882"/>
          </a:xfrm>
          <a:prstGeom prst="rect">
            <a:avLst/>
          </a:prstGeom>
          <a:noFill/>
        </p:spPr>
        <p:txBody>
          <a:bodyPr vert="vert270" wrap="none">
            <a:spAutoFit/>
          </a:bodyPr>
          <a:lstStyle/>
          <a:p>
            <a:pPr>
              <a:defRPr/>
            </a:pPr>
            <a:r>
              <a:rPr lang="en-US" sz="1400" b="1" dirty="0" smtClean="0">
                <a:latin typeface="Arial" charset="0"/>
              </a:rPr>
              <a:t>Depth</a:t>
            </a:r>
            <a:endParaRPr lang="en-US" sz="1400" b="1" dirty="0">
              <a:latin typeface="Arial" charset="0"/>
            </a:endParaRPr>
          </a:p>
        </p:txBody>
      </p:sp>
      <p:sp>
        <p:nvSpPr>
          <p:cNvPr id="196" name="Text Box 484"/>
          <p:cNvSpPr txBox="1">
            <a:spLocks noChangeArrowheads="1"/>
          </p:cNvSpPr>
          <p:nvPr/>
        </p:nvSpPr>
        <p:spPr bwMode="auto">
          <a:xfrm>
            <a:off x="1371638" y="2084377"/>
            <a:ext cx="914362" cy="235384"/>
          </a:xfrm>
          <a:prstGeom prst="rect">
            <a:avLst/>
          </a:prstGeom>
          <a:noFill/>
          <a:ln w="9525" algn="ctr">
            <a:noFill/>
            <a:miter lim="800000"/>
            <a:headEnd/>
            <a:tailEnd/>
          </a:ln>
        </p:spPr>
        <p:txBody>
          <a:bodyPr/>
          <a:lstStyle/>
          <a:p>
            <a:r>
              <a:rPr lang="en-US" altLang="ko-KR" sz="1200" b="1" dirty="0">
                <a:ea typeface="Batang"/>
                <a:cs typeface="Arial" pitchFamily="34" charset="0"/>
              </a:rPr>
              <a:t>Seafloor</a:t>
            </a:r>
            <a:endParaRPr lang="en-US" sz="1200" dirty="0">
              <a:ea typeface="Batang"/>
              <a:cs typeface="Arial" pitchFamily="34" charset="0"/>
            </a:endParaRPr>
          </a:p>
        </p:txBody>
      </p:sp>
      <p:cxnSp>
        <p:nvCxnSpPr>
          <p:cNvPr id="21" name="Straight Connector 20"/>
          <p:cNvCxnSpPr/>
          <p:nvPr/>
        </p:nvCxnSpPr>
        <p:spPr>
          <a:xfrm>
            <a:off x="378299" y="2388841"/>
            <a:ext cx="1905000" cy="1679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304925" y="2362200"/>
            <a:ext cx="533400" cy="228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9" name="Text Box 558"/>
          <p:cNvSpPr txBox="1">
            <a:spLocks noChangeArrowheads="1"/>
          </p:cNvSpPr>
          <p:nvPr/>
        </p:nvSpPr>
        <p:spPr bwMode="auto">
          <a:xfrm rot="2460000">
            <a:off x="188146" y="2842220"/>
            <a:ext cx="1395362" cy="248517"/>
          </a:xfrm>
          <a:prstGeom prst="rect">
            <a:avLst/>
          </a:prstGeom>
          <a:noFill/>
          <a:ln w="9525" algn="ctr">
            <a:noFill/>
            <a:miter lim="800000"/>
            <a:headEnd/>
            <a:tailEnd/>
          </a:ln>
        </p:spPr>
        <p:txBody>
          <a:bodyPr>
            <a:scene3d>
              <a:camera prst="orthographicFront">
                <a:rot lat="0" lon="0" rev="0"/>
              </a:camera>
              <a:lightRig rig="threePt" dir="t"/>
            </a:scene3d>
          </a:bodyPr>
          <a:lstStyle/>
          <a:p>
            <a:pPr algn="ctr"/>
            <a:r>
              <a:rPr lang="en-US" altLang="ko-KR" sz="1200" b="1" dirty="0" smtClean="0">
                <a:ea typeface="Batang"/>
                <a:cs typeface="Arial" pitchFamily="34" charset="0"/>
              </a:rPr>
              <a:t>Geotherm</a:t>
            </a:r>
            <a:endParaRPr lang="en-US" sz="1200" dirty="0">
              <a:ea typeface="Batang"/>
              <a:cs typeface="Arial" pitchFamily="34" charset="0"/>
            </a:endParaRPr>
          </a:p>
        </p:txBody>
      </p:sp>
      <p:sp>
        <p:nvSpPr>
          <p:cNvPr id="200" name="Text Box 558"/>
          <p:cNvSpPr txBox="1">
            <a:spLocks noChangeArrowheads="1"/>
          </p:cNvSpPr>
          <p:nvPr/>
        </p:nvSpPr>
        <p:spPr bwMode="auto">
          <a:xfrm rot="4500000">
            <a:off x="831680" y="2709303"/>
            <a:ext cx="1397130" cy="283257"/>
          </a:xfrm>
          <a:prstGeom prst="rect">
            <a:avLst/>
          </a:prstGeom>
          <a:noFill/>
          <a:ln w="9525" algn="ctr">
            <a:noFill/>
            <a:miter lim="800000"/>
            <a:headEnd/>
            <a:tailEnd/>
          </a:ln>
        </p:spPr>
        <p:txBody>
          <a:bodyPr/>
          <a:lstStyle/>
          <a:p>
            <a:pPr algn="ctr"/>
            <a:r>
              <a:rPr lang="en-US" sz="1200" b="1" dirty="0" smtClean="0">
                <a:ea typeface="Batang"/>
                <a:cs typeface="Arial" pitchFamily="34" charset="0"/>
              </a:rPr>
              <a:t>CH</a:t>
            </a:r>
            <a:r>
              <a:rPr lang="en-US" sz="1200" b="1" baseline="-25000" dirty="0" smtClean="0">
                <a:ea typeface="Batang"/>
                <a:cs typeface="Arial" pitchFamily="34" charset="0"/>
              </a:rPr>
              <a:t>4 </a:t>
            </a:r>
            <a:r>
              <a:rPr lang="en-US" sz="1200" b="1" dirty="0" smtClean="0">
                <a:ea typeface="Batang"/>
                <a:cs typeface="Arial" pitchFamily="34" charset="0"/>
              </a:rPr>
              <a:t> 3-phase equilibrium</a:t>
            </a:r>
            <a:endParaRPr lang="en-US" sz="1200" dirty="0">
              <a:ea typeface="Batang"/>
              <a:cs typeface="Arial" pitchFamily="34" charset="0"/>
            </a:endParaRPr>
          </a:p>
        </p:txBody>
      </p:sp>
      <p:sp>
        <p:nvSpPr>
          <p:cNvPr id="201" name="Text Box 553"/>
          <p:cNvSpPr txBox="1">
            <a:spLocks noChangeArrowheads="1"/>
          </p:cNvSpPr>
          <p:nvPr/>
        </p:nvSpPr>
        <p:spPr bwMode="auto">
          <a:xfrm>
            <a:off x="38099" y="4648200"/>
            <a:ext cx="2432409" cy="304800"/>
          </a:xfrm>
          <a:prstGeom prst="rect">
            <a:avLst/>
          </a:prstGeom>
          <a:noFill/>
          <a:ln w="9525" algn="ctr">
            <a:noFill/>
            <a:miter lim="800000"/>
            <a:headEnd/>
            <a:tailEnd/>
          </a:ln>
        </p:spPr>
        <p:txBody>
          <a:bodyPr/>
          <a:lstStyle/>
          <a:p>
            <a:r>
              <a:rPr lang="en-US" altLang="ko-KR" sz="1200" b="1" dirty="0">
                <a:solidFill>
                  <a:srgbClr val="996633"/>
                </a:solidFill>
                <a:latin typeface="Times New Roman" pitchFamily="18" charset="0"/>
                <a:ea typeface="Batang"/>
                <a:cs typeface="Batang"/>
              </a:rPr>
              <a:t>   </a:t>
            </a:r>
            <a:r>
              <a:rPr lang="en-US" altLang="ko-KR" sz="1200" b="1" dirty="0" smtClean="0">
                <a:ea typeface="Batang"/>
                <a:cs typeface="Arial" pitchFamily="34" charset="0"/>
              </a:rPr>
              <a:t>0           10           20             30          </a:t>
            </a:r>
            <a:endParaRPr lang="en-US" sz="1200" dirty="0">
              <a:cs typeface="Arial" pitchFamily="34" charset="0"/>
            </a:endParaRPr>
          </a:p>
        </p:txBody>
      </p:sp>
      <p:sp>
        <p:nvSpPr>
          <p:cNvPr id="114" name="Text Box 580"/>
          <p:cNvSpPr txBox="1">
            <a:spLocks noChangeArrowheads="1"/>
          </p:cNvSpPr>
          <p:nvPr/>
        </p:nvSpPr>
        <p:spPr bwMode="auto">
          <a:xfrm>
            <a:off x="4724400" y="3552825"/>
            <a:ext cx="2057400" cy="340770"/>
          </a:xfrm>
          <a:prstGeom prst="rect">
            <a:avLst/>
          </a:prstGeom>
          <a:noFill/>
          <a:ln w="9525" algn="ctr">
            <a:noFill/>
            <a:miter lim="800000"/>
            <a:headEnd/>
            <a:tailEnd/>
          </a:ln>
        </p:spPr>
        <p:txBody>
          <a:bodyPr/>
          <a:lstStyle/>
          <a:p>
            <a:pPr algn="ctr"/>
            <a:r>
              <a:rPr lang="en-US" sz="1200" b="1" dirty="0" smtClean="0"/>
              <a:t>Sedimentation fluid flux</a:t>
            </a:r>
            <a:endParaRPr lang="en-US" sz="1200" b="1" dirty="0"/>
          </a:p>
        </p:txBody>
      </p:sp>
      <p:sp>
        <p:nvSpPr>
          <p:cNvPr id="117" name="Text Box 580"/>
          <p:cNvSpPr txBox="1">
            <a:spLocks noChangeArrowheads="1"/>
          </p:cNvSpPr>
          <p:nvPr/>
        </p:nvSpPr>
        <p:spPr bwMode="auto">
          <a:xfrm>
            <a:off x="5067300" y="4307430"/>
            <a:ext cx="1828800" cy="340770"/>
          </a:xfrm>
          <a:prstGeom prst="rect">
            <a:avLst/>
          </a:prstGeom>
          <a:noFill/>
          <a:ln w="9525" algn="ctr">
            <a:noFill/>
            <a:miter lim="800000"/>
            <a:headEnd/>
            <a:tailEnd/>
          </a:ln>
        </p:spPr>
        <p:txBody>
          <a:bodyPr/>
          <a:lstStyle/>
          <a:p>
            <a:pPr algn="ctr"/>
            <a:r>
              <a:rPr lang="en-US" sz="1200" b="1" dirty="0" smtClean="0">
                <a:ea typeface="Batang"/>
                <a:cs typeface="Arial" pitchFamily="34" charset="0"/>
              </a:rPr>
              <a:t>External fluid flux</a:t>
            </a:r>
            <a:endParaRPr lang="en-US" sz="1200" dirty="0">
              <a:ea typeface="Batang"/>
              <a:cs typeface="Arial" pitchFamily="34" charset="0"/>
            </a:endParaRPr>
          </a:p>
        </p:txBody>
      </p:sp>
      <p:sp>
        <p:nvSpPr>
          <p:cNvPr id="118" name="Text Box 553"/>
          <p:cNvSpPr txBox="1">
            <a:spLocks noChangeArrowheads="1"/>
          </p:cNvSpPr>
          <p:nvPr/>
        </p:nvSpPr>
        <p:spPr bwMode="auto">
          <a:xfrm>
            <a:off x="2291991" y="4648200"/>
            <a:ext cx="2432409" cy="304800"/>
          </a:xfrm>
          <a:prstGeom prst="rect">
            <a:avLst/>
          </a:prstGeom>
          <a:noFill/>
          <a:ln w="9525" algn="ctr">
            <a:noFill/>
            <a:miter lim="800000"/>
            <a:headEnd/>
            <a:tailEnd/>
          </a:ln>
        </p:spPr>
        <p:txBody>
          <a:bodyPr/>
          <a:lstStyle/>
          <a:p>
            <a:r>
              <a:rPr lang="en-US" altLang="ko-KR" sz="1200" b="1" dirty="0">
                <a:solidFill>
                  <a:srgbClr val="996633"/>
                </a:solidFill>
                <a:latin typeface="Times New Roman" pitchFamily="18" charset="0"/>
                <a:ea typeface="Batang"/>
                <a:cs typeface="Batang"/>
              </a:rPr>
              <a:t>   </a:t>
            </a:r>
            <a:r>
              <a:rPr lang="en-US" altLang="ko-KR" sz="1200" b="1" dirty="0" smtClean="0">
                <a:ea typeface="Batang"/>
                <a:cs typeface="Arial" pitchFamily="34" charset="0"/>
              </a:rPr>
              <a:t>0          100         200           300          </a:t>
            </a:r>
            <a:endParaRPr lang="en-US" sz="1200" dirty="0">
              <a:cs typeface="Arial" pitchFamily="34" charset="0"/>
            </a:endParaRPr>
          </a:p>
        </p:txBody>
      </p:sp>
      <p:cxnSp>
        <p:nvCxnSpPr>
          <p:cNvPr id="122" name="Straight Arrow Connector 121"/>
          <p:cNvCxnSpPr/>
          <p:nvPr/>
        </p:nvCxnSpPr>
        <p:spPr>
          <a:xfrm flipH="1">
            <a:off x="6701474" y="4114800"/>
            <a:ext cx="4126" cy="365760"/>
          </a:xfrm>
          <a:prstGeom prst="straightConnector1">
            <a:avLst/>
          </a:prstGeom>
          <a:ln w="19050">
            <a:solidFill>
              <a:schemeClr val="tx1"/>
            </a:solidFill>
            <a:tailEnd type="arrow"/>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flipH="1" flipV="1">
            <a:off x="6701474" y="3657600"/>
            <a:ext cx="4126" cy="365760"/>
          </a:xfrm>
          <a:prstGeom prst="straightConnector1">
            <a:avLst/>
          </a:prstGeom>
          <a:ln w="19050">
            <a:solidFill>
              <a:schemeClr val="tx1"/>
            </a:solidFill>
            <a:tailEnd type="arrow"/>
          </a:ln>
          <a:scene3d>
            <a:camera prst="orthographicFront">
              <a:rot lat="1080000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125" name="Text Box 484"/>
          <p:cNvSpPr txBox="1">
            <a:spLocks noChangeArrowheads="1"/>
          </p:cNvSpPr>
          <p:nvPr/>
        </p:nvSpPr>
        <p:spPr bwMode="auto">
          <a:xfrm>
            <a:off x="190500" y="2368550"/>
            <a:ext cx="419100" cy="355600"/>
          </a:xfrm>
          <a:prstGeom prst="rect">
            <a:avLst/>
          </a:prstGeom>
          <a:noFill/>
          <a:ln w="9525" algn="ctr">
            <a:noFill/>
            <a:miter lim="800000"/>
            <a:headEnd/>
            <a:tailEnd/>
          </a:ln>
        </p:spPr>
        <p:txBody>
          <a:bodyPr/>
          <a:lstStyle/>
          <a:p>
            <a:r>
              <a:rPr lang="en-US" altLang="ko-KR" sz="1200" b="1" dirty="0" smtClean="0">
                <a:ea typeface="Batang"/>
                <a:cs typeface="Arial" pitchFamily="34" charset="0"/>
              </a:rPr>
              <a:t>T</a:t>
            </a:r>
            <a:r>
              <a:rPr lang="en-US" altLang="ko-KR" sz="1200" b="1" baseline="-25000" dirty="0" smtClean="0">
                <a:ea typeface="Batang"/>
                <a:cs typeface="Arial" pitchFamily="34" charset="0"/>
              </a:rPr>
              <a:t>0</a:t>
            </a:r>
          </a:p>
          <a:p>
            <a:endParaRPr lang="en-US" sz="1400" b="1" dirty="0" smtClean="0">
              <a:ea typeface="Batang"/>
              <a:cs typeface="Arial" pitchFamily="34" charset="0"/>
            </a:endParaRPr>
          </a:p>
          <a:p>
            <a:endParaRPr lang="en-US" sz="1400" b="1" dirty="0" smtClean="0">
              <a:ea typeface="Batang"/>
              <a:cs typeface="Arial" pitchFamily="34" charset="0"/>
            </a:endParaRPr>
          </a:p>
          <a:p>
            <a:endParaRPr lang="en-US" sz="1400" dirty="0">
              <a:ea typeface="Batang"/>
              <a:cs typeface="Arial" pitchFamily="34" charset="0"/>
            </a:endParaRPr>
          </a:p>
        </p:txBody>
      </p:sp>
      <p:sp>
        <p:nvSpPr>
          <p:cNvPr id="126" name="Text Box 553"/>
          <p:cNvSpPr txBox="1">
            <a:spLocks noChangeArrowheads="1"/>
          </p:cNvSpPr>
          <p:nvPr/>
        </p:nvSpPr>
        <p:spPr bwMode="auto">
          <a:xfrm>
            <a:off x="419100" y="685800"/>
            <a:ext cx="1752600" cy="304800"/>
          </a:xfrm>
          <a:prstGeom prst="rect">
            <a:avLst/>
          </a:prstGeom>
          <a:noFill/>
          <a:ln w="9525" algn="ctr">
            <a:noFill/>
            <a:miter lim="800000"/>
            <a:headEnd/>
            <a:tailEnd/>
          </a:ln>
        </p:spPr>
        <p:txBody>
          <a:bodyPr/>
          <a:lstStyle/>
          <a:p>
            <a:r>
              <a:rPr lang="en-US" altLang="ko-KR" sz="1200" b="1" dirty="0">
                <a:solidFill>
                  <a:srgbClr val="996633"/>
                </a:solidFill>
                <a:ea typeface="Batang"/>
                <a:cs typeface="Arial" pitchFamily="34" charset="0"/>
              </a:rPr>
              <a:t>   </a:t>
            </a:r>
            <a:r>
              <a:rPr lang="en-US" altLang="ko-KR" sz="1200" b="1" dirty="0" smtClean="0">
                <a:ea typeface="Batang"/>
                <a:cs typeface="Arial" pitchFamily="34" charset="0"/>
              </a:rPr>
              <a:t>Phase relationships</a:t>
            </a:r>
            <a:endParaRPr lang="en-US" sz="1200" dirty="0">
              <a:cs typeface="Arial" pitchFamily="34" charset="0"/>
            </a:endParaRPr>
          </a:p>
        </p:txBody>
      </p:sp>
      <p:sp>
        <p:nvSpPr>
          <p:cNvPr id="129" name="Text Box 553"/>
          <p:cNvSpPr txBox="1">
            <a:spLocks noChangeArrowheads="1"/>
          </p:cNvSpPr>
          <p:nvPr/>
        </p:nvSpPr>
        <p:spPr bwMode="auto">
          <a:xfrm>
            <a:off x="7467600" y="685800"/>
            <a:ext cx="1371600" cy="304800"/>
          </a:xfrm>
          <a:prstGeom prst="rect">
            <a:avLst/>
          </a:prstGeom>
          <a:noFill/>
          <a:ln w="9525" algn="ctr">
            <a:noFill/>
            <a:miter lim="800000"/>
            <a:headEnd/>
            <a:tailEnd/>
          </a:ln>
        </p:spPr>
        <p:txBody>
          <a:bodyPr/>
          <a:lstStyle/>
          <a:p>
            <a:r>
              <a:rPr lang="en-US" altLang="ko-KR" sz="1200" b="1" dirty="0">
                <a:solidFill>
                  <a:srgbClr val="996633"/>
                </a:solidFill>
                <a:ea typeface="Batang"/>
                <a:cs typeface="Arial" pitchFamily="34" charset="0"/>
              </a:rPr>
              <a:t>   </a:t>
            </a:r>
            <a:r>
              <a:rPr lang="en-US" altLang="ko-KR" sz="1200" b="1" dirty="0" smtClean="0">
                <a:ea typeface="Batang"/>
                <a:cs typeface="Arial" pitchFamily="34" charset="0"/>
              </a:rPr>
              <a:t>Steady state</a:t>
            </a:r>
            <a:endParaRPr lang="en-US" sz="1200" dirty="0">
              <a:cs typeface="Arial" pitchFamily="34" charset="0"/>
            </a:endParaRPr>
          </a:p>
        </p:txBody>
      </p:sp>
      <p:sp>
        <p:nvSpPr>
          <p:cNvPr id="137" name="Text Box 553"/>
          <p:cNvSpPr txBox="1">
            <a:spLocks noChangeArrowheads="1"/>
          </p:cNvSpPr>
          <p:nvPr/>
        </p:nvSpPr>
        <p:spPr bwMode="auto">
          <a:xfrm>
            <a:off x="5105400" y="685800"/>
            <a:ext cx="1447800" cy="304800"/>
          </a:xfrm>
          <a:prstGeom prst="rect">
            <a:avLst/>
          </a:prstGeom>
          <a:noFill/>
          <a:ln w="9525" algn="ctr">
            <a:noFill/>
            <a:miter lim="800000"/>
            <a:headEnd/>
            <a:tailEnd/>
          </a:ln>
        </p:spPr>
        <p:txBody>
          <a:bodyPr/>
          <a:lstStyle/>
          <a:p>
            <a:r>
              <a:rPr lang="en-US" altLang="ko-KR" sz="1200" b="1" dirty="0">
                <a:solidFill>
                  <a:srgbClr val="996633"/>
                </a:solidFill>
                <a:ea typeface="Batang"/>
                <a:cs typeface="Arial" pitchFamily="34" charset="0"/>
              </a:rPr>
              <a:t>   </a:t>
            </a:r>
            <a:r>
              <a:rPr lang="en-US" altLang="ko-KR" sz="1200" b="1" dirty="0" smtClean="0">
                <a:ea typeface="Batang"/>
                <a:cs typeface="Arial" pitchFamily="34" charset="0"/>
              </a:rPr>
              <a:t>Transient state</a:t>
            </a:r>
            <a:endParaRPr lang="en-US" sz="1200" dirty="0">
              <a:cs typeface="Arial" pitchFamily="34" charset="0"/>
            </a:endParaRPr>
          </a:p>
        </p:txBody>
      </p:sp>
      <p:sp>
        <p:nvSpPr>
          <p:cNvPr id="16491" name="Freeform 574"/>
          <p:cNvSpPr>
            <a:spLocks/>
          </p:cNvSpPr>
          <p:nvPr/>
        </p:nvSpPr>
        <p:spPr bwMode="auto">
          <a:xfrm>
            <a:off x="2902423" y="2396319"/>
            <a:ext cx="76201" cy="356616"/>
          </a:xfrm>
          <a:custGeom>
            <a:avLst/>
            <a:gdLst>
              <a:gd name="T0" fmla="*/ 0 w 1080"/>
              <a:gd name="T1" fmla="*/ 0 h 1440"/>
              <a:gd name="T2" fmla="*/ 180 w 1080"/>
              <a:gd name="T3" fmla="*/ 540 h 1440"/>
              <a:gd name="T4" fmla="*/ 540 w 1080"/>
              <a:gd name="T5" fmla="*/ 1080 h 1440"/>
              <a:gd name="T6" fmla="*/ 1080 w 1080"/>
              <a:gd name="T7" fmla="*/ 1440 h 1440"/>
              <a:gd name="T8" fmla="*/ 0 60000 65536"/>
              <a:gd name="T9" fmla="*/ 0 60000 65536"/>
              <a:gd name="T10" fmla="*/ 0 60000 65536"/>
              <a:gd name="T11" fmla="*/ 0 60000 65536"/>
              <a:gd name="T12" fmla="*/ 0 w 1080"/>
              <a:gd name="T13" fmla="*/ 0 h 1440"/>
              <a:gd name="T14" fmla="*/ 1080 w 1080"/>
              <a:gd name="T15" fmla="*/ 1440 h 1440"/>
            </a:gdLst>
            <a:ahLst/>
            <a:cxnLst>
              <a:cxn ang="T8">
                <a:pos x="T0" y="T1"/>
              </a:cxn>
              <a:cxn ang="T9">
                <a:pos x="T2" y="T3"/>
              </a:cxn>
              <a:cxn ang="T10">
                <a:pos x="T4" y="T5"/>
              </a:cxn>
              <a:cxn ang="T11">
                <a:pos x="T6" y="T7"/>
              </a:cxn>
            </a:cxnLst>
            <a:rect l="T12" t="T13" r="T14" b="T15"/>
            <a:pathLst>
              <a:path w="1080" h="1440">
                <a:moveTo>
                  <a:pt x="0" y="0"/>
                </a:moveTo>
                <a:cubicBezTo>
                  <a:pt x="45" y="180"/>
                  <a:pt x="90" y="360"/>
                  <a:pt x="180" y="540"/>
                </a:cubicBezTo>
                <a:cubicBezTo>
                  <a:pt x="270" y="720"/>
                  <a:pt x="390" y="930"/>
                  <a:pt x="540" y="1080"/>
                </a:cubicBezTo>
                <a:cubicBezTo>
                  <a:pt x="690" y="1230"/>
                  <a:pt x="990" y="1380"/>
                  <a:pt x="1080" y="1440"/>
                </a:cubicBezTo>
              </a:path>
            </a:pathLst>
          </a:custGeom>
          <a:noFill/>
          <a:ln w="19050">
            <a:solidFill>
              <a:schemeClr val="tx1"/>
            </a:solidFill>
            <a:round/>
            <a:headEnd/>
            <a:tailEnd/>
          </a:ln>
        </p:spPr>
        <p:txBody>
          <a:bodyPr/>
          <a:lstStyle/>
          <a:p>
            <a:endParaRPr lang="en-US" dirty="0"/>
          </a:p>
        </p:txBody>
      </p:sp>
      <p:sp>
        <p:nvSpPr>
          <p:cNvPr id="138" name="Text Box 553"/>
          <p:cNvSpPr txBox="1">
            <a:spLocks noChangeArrowheads="1"/>
          </p:cNvSpPr>
          <p:nvPr/>
        </p:nvSpPr>
        <p:spPr bwMode="auto">
          <a:xfrm>
            <a:off x="2895600" y="685800"/>
            <a:ext cx="1295400" cy="304800"/>
          </a:xfrm>
          <a:prstGeom prst="rect">
            <a:avLst/>
          </a:prstGeom>
          <a:noFill/>
          <a:ln w="9525" algn="ctr">
            <a:noFill/>
            <a:miter lim="800000"/>
            <a:headEnd/>
            <a:tailEnd/>
          </a:ln>
        </p:spPr>
        <p:txBody>
          <a:bodyPr/>
          <a:lstStyle/>
          <a:p>
            <a:r>
              <a:rPr lang="en-US" altLang="ko-KR" sz="1200" b="1" dirty="0">
                <a:solidFill>
                  <a:srgbClr val="996633"/>
                </a:solidFill>
                <a:ea typeface="Batang"/>
                <a:cs typeface="Arial" pitchFamily="34" charset="0"/>
              </a:rPr>
              <a:t>   </a:t>
            </a:r>
            <a:r>
              <a:rPr lang="en-US" altLang="ko-KR" sz="1200" b="1" dirty="0" smtClean="0">
                <a:ea typeface="Batang"/>
                <a:cs typeface="Arial" pitchFamily="34" charset="0"/>
              </a:rPr>
              <a:t>Components</a:t>
            </a:r>
            <a:endParaRPr lang="en-US" sz="1200" dirty="0">
              <a:cs typeface="Arial" pitchFamily="34" charset="0"/>
            </a:endParaRPr>
          </a:p>
        </p:txBody>
      </p:sp>
      <p:sp>
        <p:nvSpPr>
          <p:cNvPr id="167" name="Oval 506" descr="Cork"/>
          <p:cNvSpPr>
            <a:spLocks noChangeArrowheads="1"/>
          </p:cNvSpPr>
          <p:nvPr/>
        </p:nvSpPr>
        <p:spPr bwMode="auto">
          <a:xfrm>
            <a:off x="3581400" y="2133600"/>
            <a:ext cx="123185" cy="73834"/>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170" name="Oval 507" descr="Cork"/>
          <p:cNvSpPr>
            <a:spLocks noChangeArrowheads="1"/>
          </p:cNvSpPr>
          <p:nvPr/>
        </p:nvSpPr>
        <p:spPr bwMode="auto">
          <a:xfrm>
            <a:off x="4419600" y="1905000"/>
            <a:ext cx="123185" cy="72571"/>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171" name="Oval 508" descr="Cork"/>
          <p:cNvSpPr>
            <a:spLocks noChangeArrowheads="1"/>
          </p:cNvSpPr>
          <p:nvPr/>
        </p:nvSpPr>
        <p:spPr bwMode="auto">
          <a:xfrm>
            <a:off x="2590800" y="1981200"/>
            <a:ext cx="123185" cy="72571"/>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174" name="Oval 509" descr="Cork"/>
          <p:cNvSpPr>
            <a:spLocks noChangeArrowheads="1"/>
          </p:cNvSpPr>
          <p:nvPr/>
        </p:nvSpPr>
        <p:spPr bwMode="auto">
          <a:xfrm>
            <a:off x="2971800" y="2286000"/>
            <a:ext cx="123185" cy="73202"/>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177" name="Oval 510" descr="Cork"/>
          <p:cNvSpPr>
            <a:spLocks noChangeArrowheads="1"/>
          </p:cNvSpPr>
          <p:nvPr/>
        </p:nvSpPr>
        <p:spPr bwMode="auto">
          <a:xfrm>
            <a:off x="4114800" y="2009775"/>
            <a:ext cx="123185" cy="71940"/>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178" name="Oval 511" descr="Cork"/>
          <p:cNvSpPr>
            <a:spLocks noChangeArrowheads="1"/>
          </p:cNvSpPr>
          <p:nvPr/>
        </p:nvSpPr>
        <p:spPr bwMode="auto">
          <a:xfrm>
            <a:off x="3352800" y="2286000"/>
            <a:ext cx="123185" cy="73202"/>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179" name="Oval 514" descr="Cork"/>
          <p:cNvSpPr>
            <a:spLocks noChangeArrowheads="1"/>
          </p:cNvSpPr>
          <p:nvPr/>
        </p:nvSpPr>
        <p:spPr bwMode="auto">
          <a:xfrm>
            <a:off x="3267715" y="1860373"/>
            <a:ext cx="123185" cy="73202"/>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180" name="Oval 516" descr="Cork"/>
          <p:cNvSpPr>
            <a:spLocks noChangeArrowheads="1"/>
          </p:cNvSpPr>
          <p:nvPr/>
        </p:nvSpPr>
        <p:spPr bwMode="auto">
          <a:xfrm>
            <a:off x="3143250" y="2085975"/>
            <a:ext cx="123185" cy="71940"/>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182" name="Oval 518" descr="Cork"/>
          <p:cNvSpPr>
            <a:spLocks noChangeArrowheads="1"/>
          </p:cNvSpPr>
          <p:nvPr/>
        </p:nvSpPr>
        <p:spPr bwMode="auto">
          <a:xfrm>
            <a:off x="3839215" y="2124075"/>
            <a:ext cx="123185" cy="73202"/>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183" name="Oval 519" descr="Cork"/>
          <p:cNvSpPr>
            <a:spLocks noChangeArrowheads="1"/>
          </p:cNvSpPr>
          <p:nvPr/>
        </p:nvSpPr>
        <p:spPr bwMode="auto">
          <a:xfrm>
            <a:off x="2819400" y="2057400"/>
            <a:ext cx="123185" cy="72571"/>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203" name="Oval 519" descr="Cork"/>
          <p:cNvSpPr>
            <a:spLocks noChangeArrowheads="1"/>
          </p:cNvSpPr>
          <p:nvPr/>
        </p:nvSpPr>
        <p:spPr bwMode="auto">
          <a:xfrm>
            <a:off x="3810000" y="1905000"/>
            <a:ext cx="123185" cy="72571"/>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204" name="Oval 505" descr="Cork"/>
          <p:cNvSpPr>
            <a:spLocks noChangeArrowheads="1"/>
          </p:cNvSpPr>
          <p:nvPr/>
        </p:nvSpPr>
        <p:spPr bwMode="auto">
          <a:xfrm>
            <a:off x="5094323" y="2014192"/>
            <a:ext cx="123185" cy="71940"/>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205" name="Oval 506" descr="Cork"/>
          <p:cNvSpPr>
            <a:spLocks noChangeArrowheads="1"/>
          </p:cNvSpPr>
          <p:nvPr/>
        </p:nvSpPr>
        <p:spPr bwMode="auto">
          <a:xfrm>
            <a:off x="5480387" y="2240741"/>
            <a:ext cx="123185" cy="73834"/>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206" name="Oval 507" descr="Cork"/>
          <p:cNvSpPr>
            <a:spLocks noChangeArrowheads="1"/>
          </p:cNvSpPr>
          <p:nvPr/>
        </p:nvSpPr>
        <p:spPr bwMode="auto">
          <a:xfrm>
            <a:off x="6477000" y="1828800"/>
            <a:ext cx="123185" cy="72571"/>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207" name="Oval 508" descr="Cork"/>
          <p:cNvSpPr>
            <a:spLocks noChangeArrowheads="1"/>
          </p:cNvSpPr>
          <p:nvPr/>
        </p:nvSpPr>
        <p:spPr bwMode="auto">
          <a:xfrm>
            <a:off x="5351488" y="1899971"/>
            <a:ext cx="123185" cy="72571"/>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208" name="Oval 509" descr="Cork"/>
          <p:cNvSpPr>
            <a:spLocks noChangeArrowheads="1"/>
          </p:cNvSpPr>
          <p:nvPr/>
        </p:nvSpPr>
        <p:spPr bwMode="auto">
          <a:xfrm>
            <a:off x="5994715" y="2240741"/>
            <a:ext cx="123185" cy="73202"/>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209" name="Oval 510" descr="Cork"/>
          <p:cNvSpPr>
            <a:spLocks noChangeArrowheads="1"/>
          </p:cNvSpPr>
          <p:nvPr/>
        </p:nvSpPr>
        <p:spPr bwMode="auto">
          <a:xfrm>
            <a:off x="5994715" y="2014192"/>
            <a:ext cx="123185" cy="71940"/>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210" name="Oval 511" descr="Cork"/>
          <p:cNvSpPr>
            <a:spLocks noChangeArrowheads="1"/>
          </p:cNvSpPr>
          <p:nvPr/>
        </p:nvSpPr>
        <p:spPr bwMode="auto">
          <a:xfrm>
            <a:off x="6251879" y="2240741"/>
            <a:ext cx="123185" cy="73202"/>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211" name="Oval 512" descr="Cork"/>
          <p:cNvSpPr>
            <a:spLocks noChangeArrowheads="1"/>
          </p:cNvSpPr>
          <p:nvPr/>
        </p:nvSpPr>
        <p:spPr bwMode="auto">
          <a:xfrm>
            <a:off x="6380144" y="2127782"/>
            <a:ext cx="123185" cy="72571"/>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212" name="Oval 513" descr="Cork"/>
          <p:cNvSpPr>
            <a:spLocks noChangeArrowheads="1"/>
          </p:cNvSpPr>
          <p:nvPr/>
        </p:nvSpPr>
        <p:spPr bwMode="auto">
          <a:xfrm>
            <a:off x="5480387" y="2014192"/>
            <a:ext cx="123185" cy="71940"/>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213" name="Oval 514" descr="Cork"/>
          <p:cNvSpPr>
            <a:spLocks noChangeArrowheads="1"/>
          </p:cNvSpPr>
          <p:nvPr/>
        </p:nvSpPr>
        <p:spPr bwMode="auto">
          <a:xfrm>
            <a:off x="5810890" y="1919021"/>
            <a:ext cx="123185" cy="73202"/>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214" name="Oval 515" descr="Cork"/>
          <p:cNvSpPr>
            <a:spLocks noChangeArrowheads="1"/>
          </p:cNvSpPr>
          <p:nvPr/>
        </p:nvSpPr>
        <p:spPr bwMode="auto">
          <a:xfrm>
            <a:off x="5223223" y="2127782"/>
            <a:ext cx="123185" cy="72571"/>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215" name="Oval 516" descr="Cork"/>
          <p:cNvSpPr>
            <a:spLocks noChangeArrowheads="1"/>
          </p:cNvSpPr>
          <p:nvPr/>
        </p:nvSpPr>
        <p:spPr bwMode="auto">
          <a:xfrm>
            <a:off x="6251879" y="2014192"/>
            <a:ext cx="123185" cy="71940"/>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216" name="Oval 517" descr="Cork"/>
          <p:cNvSpPr>
            <a:spLocks noChangeArrowheads="1"/>
          </p:cNvSpPr>
          <p:nvPr/>
        </p:nvSpPr>
        <p:spPr bwMode="auto">
          <a:xfrm>
            <a:off x="6637308" y="2014192"/>
            <a:ext cx="123185" cy="72571"/>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217" name="Oval 518" descr="Cork"/>
          <p:cNvSpPr>
            <a:spLocks noChangeArrowheads="1"/>
          </p:cNvSpPr>
          <p:nvPr/>
        </p:nvSpPr>
        <p:spPr bwMode="auto">
          <a:xfrm>
            <a:off x="6637308" y="2240741"/>
            <a:ext cx="123185" cy="73202"/>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218" name="Oval 519" descr="Cork"/>
          <p:cNvSpPr>
            <a:spLocks noChangeArrowheads="1"/>
          </p:cNvSpPr>
          <p:nvPr/>
        </p:nvSpPr>
        <p:spPr bwMode="auto">
          <a:xfrm>
            <a:off x="4906015" y="2127782"/>
            <a:ext cx="123185" cy="72571"/>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219" name="Oval 505" descr="Cork"/>
          <p:cNvSpPr>
            <a:spLocks noChangeArrowheads="1"/>
          </p:cNvSpPr>
          <p:nvPr/>
        </p:nvSpPr>
        <p:spPr bwMode="auto">
          <a:xfrm>
            <a:off x="4991740" y="2238375"/>
            <a:ext cx="123185" cy="71940"/>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220" name="Oval 506" descr="Cork"/>
          <p:cNvSpPr>
            <a:spLocks noChangeArrowheads="1"/>
          </p:cNvSpPr>
          <p:nvPr/>
        </p:nvSpPr>
        <p:spPr bwMode="auto">
          <a:xfrm>
            <a:off x="5638800" y="1905000"/>
            <a:ext cx="123185" cy="73834"/>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221" name="Oval 507" descr="Cork"/>
          <p:cNvSpPr>
            <a:spLocks noChangeArrowheads="1"/>
          </p:cNvSpPr>
          <p:nvPr/>
        </p:nvSpPr>
        <p:spPr bwMode="auto">
          <a:xfrm>
            <a:off x="6705600" y="1885950"/>
            <a:ext cx="123185" cy="72571"/>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222" name="Oval 508" descr="Cork"/>
          <p:cNvSpPr>
            <a:spLocks noChangeArrowheads="1"/>
          </p:cNvSpPr>
          <p:nvPr/>
        </p:nvSpPr>
        <p:spPr bwMode="auto">
          <a:xfrm>
            <a:off x="4876800" y="1962150"/>
            <a:ext cx="123185" cy="72571"/>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223" name="Oval 509" descr="Cork"/>
          <p:cNvSpPr>
            <a:spLocks noChangeArrowheads="1"/>
          </p:cNvSpPr>
          <p:nvPr/>
        </p:nvSpPr>
        <p:spPr bwMode="auto">
          <a:xfrm>
            <a:off x="5257800" y="2266950"/>
            <a:ext cx="123185" cy="73202"/>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224" name="Oval 510" descr="Cork"/>
          <p:cNvSpPr>
            <a:spLocks noChangeArrowheads="1"/>
          </p:cNvSpPr>
          <p:nvPr/>
        </p:nvSpPr>
        <p:spPr bwMode="auto">
          <a:xfrm>
            <a:off x="6400800" y="1962150"/>
            <a:ext cx="123185" cy="71940"/>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225" name="Oval 511" descr="Cork"/>
          <p:cNvSpPr>
            <a:spLocks noChangeArrowheads="1"/>
          </p:cNvSpPr>
          <p:nvPr/>
        </p:nvSpPr>
        <p:spPr bwMode="auto">
          <a:xfrm>
            <a:off x="5638800" y="2266950"/>
            <a:ext cx="123185" cy="73202"/>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226" name="Oval 514" descr="Cork"/>
          <p:cNvSpPr>
            <a:spLocks noChangeArrowheads="1"/>
          </p:cNvSpPr>
          <p:nvPr/>
        </p:nvSpPr>
        <p:spPr bwMode="auto">
          <a:xfrm>
            <a:off x="5276850" y="2000250"/>
            <a:ext cx="123185" cy="73202"/>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227" name="Oval 516" descr="Cork"/>
          <p:cNvSpPr>
            <a:spLocks noChangeArrowheads="1"/>
          </p:cNvSpPr>
          <p:nvPr/>
        </p:nvSpPr>
        <p:spPr bwMode="auto">
          <a:xfrm>
            <a:off x="5562600" y="2114550"/>
            <a:ext cx="123185" cy="71940"/>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228" name="Oval 518" descr="Cork"/>
          <p:cNvSpPr>
            <a:spLocks noChangeArrowheads="1"/>
          </p:cNvSpPr>
          <p:nvPr/>
        </p:nvSpPr>
        <p:spPr bwMode="auto">
          <a:xfrm>
            <a:off x="6125215" y="2105025"/>
            <a:ext cx="123185" cy="73202"/>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229" name="Oval 519" descr="Cork"/>
          <p:cNvSpPr>
            <a:spLocks noChangeArrowheads="1"/>
          </p:cNvSpPr>
          <p:nvPr/>
        </p:nvSpPr>
        <p:spPr bwMode="auto">
          <a:xfrm>
            <a:off x="5105400" y="1885950"/>
            <a:ext cx="123185" cy="72571"/>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230" name="Oval 505" descr="Cork"/>
          <p:cNvSpPr>
            <a:spLocks noChangeArrowheads="1"/>
          </p:cNvSpPr>
          <p:nvPr/>
        </p:nvSpPr>
        <p:spPr bwMode="auto">
          <a:xfrm>
            <a:off x="6506215" y="2190750"/>
            <a:ext cx="123185" cy="71940"/>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231" name="Oval 519" descr="Cork"/>
          <p:cNvSpPr>
            <a:spLocks noChangeArrowheads="1"/>
          </p:cNvSpPr>
          <p:nvPr/>
        </p:nvSpPr>
        <p:spPr bwMode="auto">
          <a:xfrm>
            <a:off x="6096000" y="1885950"/>
            <a:ext cx="123185" cy="72571"/>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232" name="Oval 505" descr="Cork"/>
          <p:cNvSpPr>
            <a:spLocks noChangeArrowheads="1"/>
          </p:cNvSpPr>
          <p:nvPr/>
        </p:nvSpPr>
        <p:spPr bwMode="auto">
          <a:xfrm>
            <a:off x="7333338" y="2033242"/>
            <a:ext cx="123185" cy="71940"/>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233" name="Oval 506" descr="Cork"/>
          <p:cNvSpPr>
            <a:spLocks noChangeArrowheads="1"/>
          </p:cNvSpPr>
          <p:nvPr/>
        </p:nvSpPr>
        <p:spPr bwMode="auto">
          <a:xfrm>
            <a:off x="7719402" y="2259791"/>
            <a:ext cx="123185" cy="73834"/>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234" name="Oval 507" descr="Cork"/>
          <p:cNvSpPr>
            <a:spLocks noChangeArrowheads="1"/>
          </p:cNvSpPr>
          <p:nvPr/>
        </p:nvSpPr>
        <p:spPr bwMode="auto">
          <a:xfrm>
            <a:off x="7976566" y="2146832"/>
            <a:ext cx="123185" cy="72571"/>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235" name="Oval 508" descr="Cork"/>
          <p:cNvSpPr>
            <a:spLocks noChangeArrowheads="1"/>
          </p:cNvSpPr>
          <p:nvPr/>
        </p:nvSpPr>
        <p:spPr bwMode="auto">
          <a:xfrm>
            <a:off x="7590503" y="1919021"/>
            <a:ext cx="123185" cy="72571"/>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236" name="Oval 509" descr="Cork"/>
          <p:cNvSpPr>
            <a:spLocks noChangeArrowheads="1"/>
          </p:cNvSpPr>
          <p:nvPr/>
        </p:nvSpPr>
        <p:spPr bwMode="auto">
          <a:xfrm>
            <a:off x="8233730" y="2259791"/>
            <a:ext cx="123185" cy="73202"/>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237" name="Oval 510" descr="Cork"/>
          <p:cNvSpPr>
            <a:spLocks noChangeArrowheads="1"/>
          </p:cNvSpPr>
          <p:nvPr/>
        </p:nvSpPr>
        <p:spPr bwMode="auto">
          <a:xfrm>
            <a:off x="8233730" y="2033242"/>
            <a:ext cx="123185" cy="71940"/>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238" name="Oval 511" descr="Cork"/>
          <p:cNvSpPr>
            <a:spLocks noChangeArrowheads="1"/>
          </p:cNvSpPr>
          <p:nvPr/>
        </p:nvSpPr>
        <p:spPr bwMode="auto">
          <a:xfrm>
            <a:off x="8490894" y="2259791"/>
            <a:ext cx="123185" cy="73202"/>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239" name="Oval 512" descr="Cork"/>
          <p:cNvSpPr>
            <a:spLocks noChangeArrowheads="1"/>
          </p:cNvSpPr>
          <p:nvPr/>
        </p:nvSpPr>
        <p:spPr bwMode="auto">
          <a:xfrm>
            <a:off x="8619159" y="2146832"/>
            <a:ext cx="123185" cy="72571"/>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240" name="Oval 513" descr="Cork"/>
          <p:cNvSpPr>
            <a:spLocks noChangeArrowheads="1"/>
          </p:cNvSpPr>
          <p:nvPr/>
        </p:nvSpPr>
        <p:spPr bwMode="auto">
          <a:xfrm>
            <a:off x="7719402" y="2033242"/>
            <a:ext cx="123185" cy="71940"/>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241" name="Oval 514" descr="Cork"/>
          <p:cNvSpPr>
            <a:spLocks noChangeArrowheads="1"/>
          </p:cNvSpPr>
          <p:nvPr/>
        </p:nvSpPr>
        <p:spPr bwMode="auto">
          <a:xfrm>
            <a:off x="8001000" y="1981200"/>
            <a:ext cx="123185" cy="73202"/>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242" name="Oval 515" descr="Cork"/>
          <p:cNvSpPr>
            <a:spLocks noChangeArrowheads="1"/>
          </p:cNvSpPr>
          <p:nvPr/>
        </p:nvSpPr>
        <p:spPr bwMode="auto">
          <a:xfrm>
            <a:off x="7462238" y="2146832"/>
            <a:ext cx="123185" cy="72571"/>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243" name="Oval 516" descr="Cork"/>
          <p:cNvSpPr>
            <a:spLocks noChangeArrowheads="1"/>
          </p:cNvSpPr>
          <p:nvPr/>
        </p:nvSpPr>
        <p:spPr bwMode="auto">
          <a:xfrm>
            <a:off x="8490894" y="2033242"/>
            <a:ext cx="123185" cy="71940"/>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244" name="Oval 517" descr="Cork"/>
          <p:cNvSpPr>
            <a:spLocks noChangeArrowheads="1"/>
          </p:cNvSpPr>
          <p:nvPr/>
        </p:nvSpPr>
        <p:spPr bwMode="auto">
          <a:xfrm>
            <a:off x="8876323" y="2033242"/>
            <a:ext cx="123185" cy="72571"/>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245" name="Oval 518" descr="Cork"/>
          <p:cNvSpPr>
            <a:spLocks noChangeArrowheads="1"/>
          </p:cNvSpPr>
          <p:nvPr/>
        </p:nvSpPr>
        <p:spPr bwMode="auto">
          <a:xfrm>
            <a:off x="8876323" y="2259791"/>
            <a:ext cx="123185" cy="73202"/>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246" name="Oval 519" descr="Cork"/>
          <p:cNvSpPr>
            <a:spLocks noChangeArrowheads="1"/>
          </p:cNvSpPr>
          <p:nvPr/>
        </p:nvSpPr>
        <p:spPr bwMode="auto">
          <a:xfrm>
            <a:off x="7287265" y="2213507"/>
            <a:ext cx="123185" cy="72571"/>
          </a:xfrm>
          <a:prstGeom prst="ellipse">
            <a:avLst/>
          </a:prstGeom>
          <a:blipFill dpi="0" rotWithShape="1">
            <a:blip r:embed="rId3" cstate="print"/>
            <a:srcRect/>
            <a:tile tx="0" ty="0" sx="100000" sy="100000" flip="none" algn="tl"/>
          </a:blipFill>
          <a:ln w="9525" algn="ctr">
            <a:noFill/>
            <a:round/>
            <a:headEnd/>
            <a:tailEnd/>
          </a:ln>
        </p:spPr>
        <p:txBody>
          <a:bodyPr/>
          <a:lstStyle/>
          <a:p>
            <a:endParaRPr lang="en-US" dirty="0"/>
          </a:p>
        </p:txBody>
      </p:sp>
      <p:sp>
        <p:nvSpPr>
          <p:cNvPr id="247" name="Oval 505" descr="Cork"/>
          <p:cNvSpPr>
            <a:spLocks noChangeArrowheads="1"/>
          </p:cNvSpPr>
          <p:nvPr/>
        </p:nvSpPr>
        <p:spPr bwMode="auto">
          <a:xfrm>
            <a:off x="7115815" y="2209800"/>
            <a:ext cx="123185" cy="71940"/>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248" name="Oval 506" descr="Cork"/>
          <p:cNvSpPr>
            <a:spLocks noChangeArrowheads="1"/>
          </p:cNvSpPr>
          <p:nvPr/>
        </p:nvSpPr>
        <p:spPr bwMode="auto">
          <a:xfrm>
            <a:off x="8106415" y="2133600"/>
            <a:ext cx="123185" cy="73834"/>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249" name="Oval 507" descr="Cork"/>
          <p:cNvSpPr>
            <a:spLocks noChangeArrowheads="1"/>
          </p:cNvSpPr>
          <p:nvPr/>
        </p:nvSpPr>
        <p:spPr bwMode="auto">
          <a:xfrm>
            <a:off x="7924800" y="2286000"/>
            <a:ext cx="123185" cy="72571"/>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250" name="Oval 508" descr="Cork"/>
          <p:cNvSpPr>
            <a:spLocks noChangeArrowheads="1"/>
          </p:cNvSpPr>
          <p:nvPr/>
        </p:nvSpPr>
        <p:spPr bwMode="auto">
          <a:xfrm>
            <a:off x="7115815" y="1981200"/>
            <a:ext cx="123185" cy="72571"/>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251" name="Oval 509" descr="Cork"/>
          <p:cNvSpPr>
            <a:spLocks noChangeArrowheads="1"/>
          </p:cNvSpPr>
          <p:nvPr/>
        </p:nvSpPr>
        <p:spPr bwMode="auto">
          <a:xfrm>
            <a:off x="7496815" y="2286000"/>
            <a:ext cx="123185" cy="73202"/>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252" name="Oval 510" descr="Cork"/>
          <p:cNvSpPr>
            <a:spLocks noChangeArrowheads="1"/>
          </p:cNvSpPr>
          <p:nvPr/>
        </p:nvSpPr>
        <p:spPr bwMode="auto">
          <a:xfrm>
            <a:off x="8639815" y="1981200"/>
            <a:ext cx="123185" cy="71940"/>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253" name="Oval 511" descr="Cork"/>
          <p:cNvSpPr>
            <a:spLocks noChangeArrowheads="1"/>
          </p:cNvSpPr>
          <p:nvPr/>
        </p:nvSpPr>
        <p:spPr bwMode="auto">
          <a:xfrm>
            <a:off x="7848600" y="1905000"/>
            <a:ext cx="123185" cy="73202"/>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254" name="Oval 514" descr="Cork"/>
          <p:cNvSpPr>
            <a:spLocks noChangeArrowheads="1"/>
          </p:cNvSpPr>
          <p:nvPr/>
        </p:nvSpPr>
        <p:spPr bwMode="auto">
          <a:xfrm>
            <a:off x="7515865" y="2019300"/>
            <a:ext cx="123185" cy="73202"/>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255" name="Oval 516" descr="Cork"/>
          <p:cNvSpPr>
            <a:spLocks noChangeArrowheads="1"/>
          </p:cNvSpPr>
          <p:nvPr/>
        </p:nvSpPr>
        <p:spPr bwMode="auto">
          <a:xfrm>
            <a:off x="7801615" y="2133600"/>
            <a:ext cx="123185" cy="71940"/>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256" name="Oval 518" descr="Cork"/>
          <p:cNvSpPr>
            <a:spLocks noChangeArrowheads="1"/>
          </p:cNvSpPr>
          <p:nvPr/>
        </p:nvSpPr>
        <p:spPr bwMode="auto">
          <a:xfrm>
            <a:off x="8364230" y="2146123"/>
            <a:ext cx="123185" cy="73202"/>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257" name="Oval 519" descr="Cork"/>
          <p:cNvSpPr>
            <a:spLocks noChangeArrowheads="1"/>
          </p:cNvSpPr>
          <p:nvPr/>
        </p:nvSpPr>
        <p:spPr bwMode="auto">
          <a:xfrm>
            <a:off x="7344415" y="1905000"/>
            <a:ext cx="123185" cy="72571"/>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258" name="Oval 505" descr="Cork"/>
          <p:cNvSpPr>
            <a:spLocks noChangeArrowheads="1"/>
          </p:cNvSpPr>
          <p:nvPr/>
        </p:nvSpPr>
        <p:spPr bwMode="auto">
          <a:xfrm>
            <a:off x="8745230" y="2209800"/>
            <a:ext cx="123185" cy="71940"/>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259" name="Oval 519" descr="Cork"/>
          <p:cNvSpPr>
            <a:spLocks noChangeArrowheads="1"/>
          </p:cNvSpPr>
          <p:nvPr/>
        </p:nvSpPr>
        <p:spPr bwMode="auto">
          <a:xfrm>
            <a:off x="8335015" y="1905000"/>
            <a:ext cx="123185" cy="72571"/>
          </a:xfrm>
          <a:prstGeom prst="ellipse">
            <a:avLst/>
          </a:prstGeom>
          <a:blipFill dpi="0" rotWithShape="1">
            <a:blip r:embed="rId9" cstate="print"/>
            <a:srcRect/>
            <a:tile tx="0" ty="0" sx="100000" sy="100000" flip="none" algn="tl"/>
          </a:blipFill>
          <a:ln w="9525" algn="ctr">
            <a:noFill/>
            <a:round/>
            <a:headEnd/>
            <a:tailEnd/>
          </a:ln>
        </p:spPr>
        <p:txBody>
          <a:bodyPr/>
          <a:lstStyle/>
          <a:p>
            <a:endParaRPr lang="en-US" dirty="0"/>
          </a:p>
        </p:txBody>
      </p:sp>
      <p:sp>
        <p:nvSpPr>
          <p:cNvPr id="261" name="Arc 260"/>
          <p:cNvSpPr/>
          <p:nvPr/>
        </p:nvSpPr>
        <p:spPr>
          <a:xfrm rot="16200000">
            <a:off x="1853892" y="4346741"/>
            <a:ext cx="2838450" cy="657225"/>
          </a:xfrm>
          <a:prstGeom prst="arc">
            <a:avLst>
              <a:gd name="adj1" fmla="val 16258261"/>
              <a:gd name="adj2" fmla="val 0"/>
            </a:avLst>
          </a:prstGeom>
          <a:ln w="19050">
            <a:solidFill>
              <a:srgbClr val="7030A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n>
                <a:solidFill>
                  <a:schemeClr val="tx1"/>
                </a:solidFill>
                <a:prstDash val="solid"/>
              </a:ln>
            </a:endParaRPr>
          </a:p>
        </p:txBody>
      </p:sp>
      <p:sp>
        <p:nvSpPr>
          <p:cNvPr id="263" name="TextBox 262"/>
          <p:cNvSpPr txBox="1"/>
          <p:nvPr/>
        </p:nvSpPr>
        <p:spPr>
          <a:xfrm>
            <a:off x="3965351" y="2171700"/>
            <a:ext cx="482824" cy="261610"/>
          </a:xfrm>
          <a:prstGeom prst="rect">
            <a:avLst/>
          </a:prstGeom>
          <a:noFill/>
        </p:spPr>
        <p:txBody>
          <a:bodyPr wrap="none" rtlCol="0">
            <a:spAutoFit/>
          </a:bodyPr>
          <a:lstStyle/>
          <a:p>
            <a:r>
              <a:rPr lang="en-US" sz="1100" b="1" dirty="0" smtClean="0">
                <a:solidFill>
                  <a:srgbClr val="2D0BFB"/>
                </a:solidFill>
              </a:rPr>
              <a:t>TOC</a:t>
            </a:r>
            <a:endParaRPr lang="en-US" sz="1100" b="1" dirty="0">
              <a:solidFill>
                <a:srgbClr val="2D0BFB"/>
              </a:solidFill>
            </a:endParaRPr>
          </a:p>
        </p:txBody>
      </p:sp>
      <p:sp>
        <p:nvSpPr>
          <p:cNvPr id="264" name="TextBox 263"/>
          <p:cNvSpPr txBox="1"/>
          <p:nvPr/>
        </p:nvSpPr>
        <p:spPr>
          <a:xfrm>
            <a:off x="3028950" y="2114550"/>
            <a:ext cx="372218" cy="307777"/>
          </a:xfrm>
          <a:prstGeom prst="rect">
            <a:avLst/>
          </a:prstGeom>
          <a:noFill/>
        </p:spPr>
        <p:txBody>
          <a:bodyPr wrap="none" rtlCol="0">
            <a:spAutoFit/>
          </a:bodyPr>
          <a:lstStyle/>
          <a:p>
            <a:r>
              <a:rPr lang="en-US" sz="1400" b="1" dirty="0" smtClean="0">
                <a:solidFill>
                  <a:srgbClr val="2D0BFB"/>
                </a:solidFill>
                <a:latin typeface="Symbol" pitchFamily="18" charset="2"/>
              </a:rPr>
              <a:t>a</a:t>
            </a:r>
            <a:r>
              <a:rPr lang="en-US" sz="1400" b="1" baseline="-25000" dirty="0" smtClean="0">
                <a:solidFill>
                  <a:srgbClr val="2D0BFB"/>
                </a:solidFill>
              </a:rPr>
              <a:t>o</a:t>
            </a:r>
            <a:endParaRPr lang="en-US" sz="1400" b="1" baseline="-25000" dirty="0">
              <a:solidFill>
                <a:srgbClr val="2D0BFB"/>
              </a:solidFill>
            </a:endParaRPr>
          </a:p>
        </p:txBody>
      </p:sp>
      <p:cxnSp>
        <p:nvCxnSpPr>
          <p:cNvPr id="266" name="Straight Connector 265"/>
          <p:cNvCxnSpPr/>
          <p:nvPr/>
        </p:nvCxnSpPr>
        <p:spPr>
          <a:xfrm flipV="1">
            <a:off x="2552700" y="2400300"/>
            <a:ext cx="200025" cy="1828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4" name="Text Box 580"/>
          <p:cNvSpPr txBox="1">
            <a:spLocks noChangeArrowheads="1"/>
          </p:cNvSpPr>
          <p:nvPr/>
        </p:nvSpPr>
        <p:spPr bwMode="auto">
          <a:xfrm>
            <a:off x="5257864" y="1611855"/>
            <a:ext cx="1523936" cy="340770"/>
          </a:xfrm>
          <a:prstGeom prst="rect">
            <a:avLst/>
          </a:prstGeom>
          <a:noFill/>
          <a:ln w="9525" algn="ctr">
            <a:noFill/>
            <a:miter lim="800000"/>
            <a:headEnd/>
            <a:tailEnd/>
          </a:ln>
        </p:spPr>
        <p:txBody>
          <a:bodyPr/>
          <a:lstStyle/>
          <a:p>
            <a:r>
              <a:rPr lang="en-US" sz="1200" b="1" dirty="0" smtClean="0">
                <a:ea typeface="Batang"/>
                <a:cs typeface="Arial" pitchFamily="34" charset="0"/>
              </a:rPr>
              <a:t>Sediment flux</a:t>
            </a:r>
            <a:endParaRPr lang="en-US" sz="1200" dirty="0">
              <a:ea typeface="Batang"/>
              <a:cs typeface="Arial" pitchFamily="34" charset="0"/>
            </a:endParaRPr>
          </a:p>
        </p:txBody>
      </p:sp>
      <p:cxnSp>
        <p:nvCxnSpPr>
          <p:cNvPr id="275" name="Straight Arrow Connector 274"/>
          <p:cNvCxnSpPr/>
          <p:nvPr/>
        </p:nvCxnSpPr>
        <p:spPr bwMode="auto">
          <a:xfrm>
            <a:off x="5867400" y="2085973"/>
            <a:ext cx="0" cy="4572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2476500" y="2181225"/>
            <a:ext cx="571500" cy="261610"/>
          </a:xfrm>
          <a:prstGeom prst="rect">
            <a:avLst/>
          </a:prstGeom>
          <a:noFill/>
        </p:spPr>
        <p:txBody>
          <a:bodyPr wrap="square" rtlCol="0">
            <a:spAutoFit/>
          </a:bodyPr>
          <a:lstStyle/>
          <a:p>
            <a:r>
              <a:rPr lang="en-US" sz="1100" b="1" dirty="0" smtClean="0"/>
              <a:t>SO</a:t>
            </a:r>
            <a:r>
              <a:rPr lang="en-US" sz="1100" b="1" baseline="-25000" dirty="0" smtClean="0"/>
              <a:t>4</a:t>
            </a:r>
            <a:r>
              <a:rPr lang="en-US" sz="1100" b="1" baseline="30000" dirty="0" smtClean="0"/>
              <a:t>2-</a:t>
            </a:r>
            <a:endParaRPr lang="en-US" sz="1100" b="1" dirty="0"/>
          </a:p>
        </p:txBody>
      </p:sp>
      <p:sp>
        <p:nvSpPr>
          <p:cNvPr id="190" name="Freeform 189"/>
          <p:cNvSpPr/>
          <p:nvPr/>
        </p:nvSpPr>
        <p:spPr>
          <a:xfrm>
            <a:off x="314325" y="1038225"/>
            <a:ext cx="1009650" cy="1390650"/>
          </a:xfrm>
          <a:custGeom>
            <a:avLst/>
            <a:gdLst>
              <a:gd name="connsiteX0" fmla="*/ 0 w 1009650"/>
              <a:gd name="connsiteY0" fmla="*/ 0 h 1390650"/>
              <a:gd name="connsiteX1" fmla="*/ 352425 w 1009650"/>
              <a:gd name="connsiteY1" fmla="*/ 76200 h 1390650"/>
              <a:gd name="connsiteX2" fmla="*/ 581025 w 1009650"/>
              <a:gd name="connsiteY2" fmla="*/ 285750 h 1390650"/>
              <a:gd name="connsiteX3" fmla="*/ 742950 w 1009650"/>
              <a:gd name="connsiteY3" fmla="*/ 523875 h 1390650"/>
              <a:gd name="connsiteX4" fmla="*/ 876300 w 1009650"/>
              <a:gd name="connsiteY4" fmla="*/ 895350 h 1390650"/>
              <a:gd name="connsiteX5" fmla="*/ 981075 w 1009650"/>
              <a:gd name="connsiteY5" fmla="*/ 1276350 h 1390650"/>
              <a:gd name="connsiteX6" fmla="*/ 1009650 w 1009650"/>
              <a:gd name="connsiteY6" fmla="*/ 1390650 h 1390650"/>
              <a:gd name="connsiteX0" fmla="*/ 0 w 1009650"/>
              <a:gd name="connsiteY0" fmla="*/ 0 h 1390650"/>
              <a:gd name="connsiteX1" fmla="*/ 352425 w 1009650"/>
              <a:gd name="connsiteY1" fmla="*/ 76200 h 1390650"/>
              <a:gd name="connsiteX2" fmla="*/ 609600 w 1009650"/>
              <a:gd name="connsiteY2" fmla="*/ 304800 h 1390650"/>
              <a:gd name="connsiteX3" fmla="*/ 742950 w 1009650"/>
              <a:gd name="connsiteY3" fmla="*/ 523875 h 1390650"/>
              <a:gd name="connsiteX4" fmla="*/ 876300 w 1009650"/>
              <a:gd name="connsiteY4" fmla="*/ 895350 h 1390650"/>
              <a:gd name="connsiteX5" fmla="*/ 981075 w 1009650"/>
              <a:gd name="connsiteY5" fmla="*/ 1276350 h 1390650"/>
              <a:gd name="connsiteX6" fmla="*/ 1009650 w 1009650"/>
              <a:gd name="connsiteY6" fmla="*/ 1390650 h 1390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0" h="1390650">
                <a:moveTo>
                  <a:pt x="0" y="0"/>
                </a:moveTo>
                <a:cubicBezTo>
                  <a:pt x="127794" y="14287"/>
                  <a:pt x="250825" y="25400"/>
                  <a:pt x="352425" y="76200"/>
                </a:cubicBezTo>
                <a:cubicBezTo>
                  <a:pt x="454025" y="127000"/>
                  <a:pt x="544513" y="230188"/>
                  <a:pt x="609600" y="304800"/>
                </a:cubicBezTo>
                <a:cubicBezTo>
                  <a:pt x="674688" y="379413"/>
                  <a:pt x="698500" y="425450"/>
                  <a:pt x="742950" y="523875"/>
                </a:cubicBezTo>
                <a:cubicBezTo>
                  <a:pt x="787400" y="622300"/>
                  <a:pt x="836613" y="769938"/>
                  <a:pt x="876300" y="895350"/>
                </a:cubicBezTo>
                <a:cubicBezTo>
                  <a:pt x="915988" y="1020763"/>
                  <a:pt x="958850" y="1193800"/>
                  <a:pt x="981075" y="1276350"/>
                </a:cubicBezTo>
                <a:cubicBezTo>
                  <a:pt x="1003300" y="1358900"/>
                  <a:pt x="1009650" y="1381125"/>
                  <a:pt x="1009650" y="139065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8" name="Text Box 558"/>
          <p:cNvSpPr txBox="1">
            <a:spLocks noChangeArrowheads="1"/>
          </p:cNvSpPr>
          <p:nvPr/>
        </p:nvSpPr>
        <p:spPr bwMode="auto">
          <a:xfrm rot="-4560000">
            <a:off x="-115763" y="1759523"/>
            <a:ext cx="1395362" cy="248517"/>
          </a:xfrm>
          <a:prstGeom prst="rect">
            <a:avLst/>
          </a:prstGeom>
          <a:noFill/>
          <a:ln w="9525" algn="ctr">
            <a:noFill/>
            <a:miter lim="800000"/>
            <a:headEnd/>
            <a:tailEnd/>
          </a:ln>
        </p:spPr>
        <p:txBody>
          <a:bodyPr>
            <a:scene3d>
              <a:camera prst="orthographicFront">
                <a:rot lat="0" lon="0" rev="0"/>
              </a:camera>
              <a:lightRig rig="threePt" dir="t"/>
            </a:scene3d>
          </a:bodyPr>
          <a:lstStyle/>
          <a:p>
            <a:pPr algn="ctr"/>
            <a:r>
              <a:rPr lang="en-US" altLang="ko-KR" sz="1200" b="1" dirty="0" smtClean="0">
                <a:ea typeface="Batang"/>
                <a:cs typeface="Arial" pitchFamily="34" charset="0"/>
              </a:rPr>
              <a:t>Hydrotherm</a:t>
            </a:r>
            <a:endParaRPr lang="en-US" sz="1200" dirty="0">
              <a:ea typeface="Batang"/>
              <a:cs typeface="Arial" pitchFamily="34" charset="0"/>
            </a:endParaRPr>
          </a:p>
        </p:txBody>
      </p:sp>
      <p:sp>
        <p:nvSpPr>
          <p:cNvPr id="181" name="TextBox 180"/>
          <p:cNvSpPr txBox="1"/>
          <p:nvPr/>
        </p:nvSpPr>
        <p:spPr>
          <a:xfrm rot="-10560000">
            <a:off x="2687963" y="3594400"/>
            <a:ext cx="353943" cy="1094210"/>
          </a:xfrm>
          <a:prstGeom prst="rect">
            <a:avLst/>
          </a:prstGeom>
          <a:noFill/>
        </p:spPr>
        <p:txBody>
          <a:bodyPr vert="vert" wrap="none" rtlCol="0" anchor="ctr">
            <a:spAutoFit/>
          </a:bodyPr>
          <a:lstStyle/>
          <a:p>
            <a:r>
              <a:rPr lang="en-US" sz="1100" b="1" dirty="0" smtClean="0"/>
              <a:t>Transient state</a:t>
            </a:r>
            <a:endParaRPr lang="en-US" sz="1100" b="1" baseline="-25000" dirty="0"/>
          </a:p>
        </p:txBody>
      </p:sp>
      <p:sp>
        <p:nvSpPr>
          <p:cNvPr id="184" name="TextBox 183"/>
          <p:cNvSpPr txBox="1"/>
          <p:nvPr/>
        </p:nvSpPr>
        <p:spPr>
          <a:xfrm rot="-10560000">
            <a:off x="3197398" y="3758444"/>
            <a:ext cx="353943" cy="922688"/>
          </a:xfrm>
          <a:prstGeom prst="rect">
            <a:avLst/>
          </a:prstGeom>
          <a:noFill/>
        </p:spPr>
        <p:txBody>
          <a:bodyPr vert="vert" wrap="none" rtlCol="0" anchor="ctr">
            <a:spAutoFit/>
          </a:bodyPr>
          <a:lstStyle/>
          <a:p>
            <a:r>
              <a:rPr lang="en-US" sz="1100" b="1" dirty="0" smtClean="0"/>
              <a:t>Steady state</a:t>
            </a:r>
            <a:endParaRPr lang="en-US" sz="1100" b="1" baseline="-25000" dirty="0"/>
          </a:p>
        </p:txBody>
      </p:sp>
      <p:sp>
        <p:nvSpPr>
          <p:cNvPr id="164" name="Freeform 574"/>
          <p:cNvSpPr>
            <a:spLocks/>
          </p:cNvSpPr>
          <p:nvPr/>
        </p:nvSpPr>
        <p:spPr bwMode="auto">
          <a:xfrm>
            <a:off x="2971800" y="2743200"/>
            <a:ext cx="609600" cy="685800"/>
          </a:xfrm>
          <a:custGeom>
            <a:avLst/>
            <a:gdLst>
              <a:gd name="T0" fmla="*/ 0 w 1080"/>
              <a:gd name="T1" fmla="*/ 0 h 1440"/>
              <a:gd name="T2" fmla="*/ 180 w 1080"/>
              <a:gd name="T3" fmla="*/ 540 h 1440"/>
              <a:gd name="T4" fmla="*/ 540 w 1080"/>
              <a:gd name="T5" fmla="*/ 1080 h 1440"/>
              <a:gd name="T6" fmla="*/ 1080 w 1080"/>
              <a:gd name="T7" fmla="*/ 1440 h 1440"/>
              <a:gd name="T8" fmla="*/ 0 60000 65536"/>
              <a:gd name="T9" fmla="*/ 0 60000 65536"/>
              <a:gd name="T10" fmla="*/ 0 60000 65536"/>
              <a:gd name="T11" fmla="*/ 0 60000 65536"/>
              <a:gd name="T12" fmla="*/ 0 w 1080"/>
              <a:gd name="T13" fmla="*/ 0 h 1440"/>
              <a:gd name="T14" fmla="*/ 1080 w 1080"/>
              <a:gd name="T15" fmla="*/ 1440 h 1440"/>
            </a:gdLst>
            <a:ahLst/>
            <a:cxnLst>
              <a:cxn ang="T8">
                <a:pos x="T0" y="T1"/>
              </a:cxn>
              <a:cxn ang="T9">
                <a:pos x="T2" y="T3"/>
              </a:cxn>
              <a:cxn ang="T10">
                <a:pos x="T4" y="T5"/>
              </a:cxn>
              <a:cxn ang="T11">
                <a:pos x="T6" y="T7"/>
              </a:cxn>
            </a:cxnLst>
            <a:rect l="T12" t="T13" r="T14" b="T15"/>
            <a:pathLst>
              <a:path w="1080" h="1440">
                <a:moveTo>
                  <a:pt x="0" y="0"/>
                </a:moveTo>
                <a:cubicBezTo>
                  <a:pt x="45" y="180"/>
                  <a:pt x="90" y="360"/>
                  <a:pt x="180" y="540"/>
                </a:cubicBezTo>
                <a:cubicBezTo>
                  <a:pt x="270" y="720"/>
                  <a:pt x="390" y="930"/>
                  <a:pt x="540" y="1080"/>
                </a:cubicBezTo>
                <a:cubicBezTo>
                  <a:pt x="690" y="1230"/>
                  <a:pt x="990" y="1380"/>
                  <a:pt x="1080" y="1440"/>
                </a:cubicBezTo>
              </a:path>
            </a:pathLst>
          </a:custGeom>
          <a:noFill/>
          <a:ln w="19050">
            <a:solidFill>
              <a:srgbClr val="7030A0"/>
            </a:solidFill>
            <a:round/>
            <a:headEnd/>
            <a:tailEnd/>
          </a:ln>
        </p:spPr>
        <p:txBody>
          <a:bodyPr/>
          <a:lstStyle/>
          <a:p>
            <a:endParaRPr lang="en-US" dirty="0"/>
          </a:p>
        </p:txBody>
      </p:sp>
      <p:sp>
        <p:nvSpPr>
          <p:cNvPr id="121" name="Arc 120"/>
          <p:cNvSpPr/>
          <p:nvPr/>
        </p:nvSpPr>
        <p:spPr>
          <a:xfrm>
            <a:off x="2133600" y="2581275"/>
            <a:ext cx="838200" cy="365760"/>
          </a:xfrm>
          <a:prstGeom prst="arc">
            <a:avLst>
              <a:gd name="adj1" fmla="val 16200000"/>
              <a:gd name="adj2" fmla="val 4"/>
            </a:avLst>
          </a:prstGeom>
          <a:ln w="19050">
            <a:solidFill>
              <a:srgbClr val="7030A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86" name="Freeform 185"/>
          <p:cNvSpPr/>
          <p:nvPr/>
        </p:nvSpPr>
        <p:spPr>
          <a:xfrm>
            <a:off x="383687" y="1026002"/>
            <a:ext cx="1430549" cy="1371600"/>
          </a:xfrm>
          <a:custGeom>
            <a:avLst/>
            <a:gdLst>
              <a:gd name="connsiteX0" fmla="*/ 0 w 1475117"/>
              <a:gd name="connsiteY0" fmla="*/ 1293962 h 1293962"/>
              <a:gd name="connsiteX1" fmla="*/ 86264 w 1475117"/>
              <a:gd name="connsiteY1" fmla="*/ 914400 h 1293962"/>
              <a:gd name="connsiteX2" fmla="*/ 224286 w 1475117"/>
              <a:gd name="connsiteY2" fmla="*/ 690113 h 1293962"/>
              <a:gd name="connsiteX3" fmla="*/ 422694 w 1475117"/>
              <a:gd name="connsiteY3" fmla="*/ 483079 h 1293962"/>
              <a:gd name="connsiteX4" fmla="*/ 715992 w 1475117"/>
              <a:gd name="connsiteY4" fmla="*/ 414067 h 1293962"/>
              <a:gd name="connsiteX5" fmla="*/ 1009290 w 1475117"/>
              <a:gd name="connsiteY5" fmla="*/ 370935 h 1293962"/>
              <a:gd name="connsiteX6" fmla="*/ 1268083 w 1475117"/>
              <a:gd name="connsiteY6" fmla="*/ 336430 h 1293962"/>
              <a:gd name="connsiteX7" fmla="*/ 1431985 w 1475117"/>
              <a:gd name="connsiteY7" fmla="*/ 86264 h 1293962"/>
              <a:gd name="connsiteX8" fmla="*/ 1475117 w 1475117"/>
              <a:gd name="connsiteY8" fmla="*/ 0 h 1293962"/>
              <a:gd name="connsiteX0" fmla="*/ 0 w 1482306"/>
              <a:gd name="connsiteY0" fmla="*/ 1505309 h 1505309"/>
              <a:gd name="connsiteX1" fmla="*/ 93453 w 1482306"/>
              <a:gd name="connsiteY1" fmla="*/ 914400 h 1505309"/>
              <a:gd name="connsiteX2" fmla="*/ 231475 w 1482306"/>
              <a:gd name="connsiteY2" fmla="*/ 690113 h 1505309"/>
              <a:gd name="connsiteX3" fmla="*/ 429883 w 1482306"/>
              <a:gd name="connsiteY3" fmla="*/ 483079 h 1505309"/>
              <a:gd name="connsiteX4" fmla="*/ 723181 w 1482306"/>
              <a:gd name="connsiteY4" fmla="*/ 414067 h 1505309"/>
              <a:gd name="connsiteX5" fmla="*/ 1016479 w 1482306"/>
              <a:gd name="connsiteY5" fmla="*/ 370935 h 1505309"/>
              <a:gd name="connsiteX6" fmla="*/ 1275272 w 1482306"/>
              <a:gd name="connsiteY6" fmla="*/ 336430 h 1505309"/>
              <a:gd name="connsiteX7" fmla="*/ 1439174 w 1482306"/>
              <a:gd name="connsiteY7" fmla="*/ 86264 h 1505309"/>
              <a:gd name="connsiteX8" fmla="*/ 1482306 w 1482306"/>
              <a:gd name="connsiteY8" fmla="*/ 0 h 1505309"/>
              <a:gd name="connsiteX0" fmla="*/ 0 w 1482306"/>
              <a:gd name="connsiteY0" fmla="*/ 1505309 h 1505309"/>
              <a:gd name="connsiteX1" fmla="*/ 93453 w 1482306"/>
              <a:gd name="connsiteY1" fmla="*/ 914400 h 1505309"/>
              <a:gd name="connsiteX2" fmla="*/ 152400 w 1482306"/>
              <a:gd name="connsiteY2" fmla="*/ 667109 h 1505309"/>
              <a:gd name="connsiteX3" fmla="*/ 429883 w 1482306"/>
              <a:gd name="connsiteY3" fmla="*/ 483079 h 1505309"/>
              <a:gd name="connsiteX4" fmla="*/ 723181 w 1482306"/>
              <a:gd name="connsiteY4" fmla="*/ 414067 h 1505309"/>
              <a:gd name="connsiteX5" fmla="*/ 1016479 w 1482306"/>
              <a:gd name="connsiteY5" fmla="*/ 370935 h 1505309"/>
              <a:gd name="connsiteX6" fmla="*/ 1275272 w 1482306"/>
              <a:gd name="connsiteY6" fmla="*/ 336430 h 1505309"/>
              <a:gd name="connsiteX7" fmla="*/ 1439174 w 1482306"/>
              <a:gd name="connsiteY7" fmla="*/ 86264 h 1505309"/>
              <a:gd name="connsiteX8" fmla="*/ 1482306 w 1482306"/>
              <a:gd name="connsiteY8" fmla="*/ 0 h 1505309"/>
              <a:gd name="connsiteX0" fmla="*/ 0 w 1482306"/>
              <a:gd name="connsiteY0" fmla="*/ 1505309 h 1505309"/>
              <a:gd name="connsiteX1" fmla="*/ 93453 w 1482306"/>
              <a:gd name="connsiteY1" fmla="*/ 914400 h 1505309"/>
              <a:gd name="connsiteX2" fmla="*/ 152400 w 1482306"/>
              <a:gd name="connsiteY2" fmla="*/ 667109 h 1505309"/>
              <a:gd name="connsiteX3" fmla="*/ 381000 w 1482306"/>
              <a:gd name="connsiteY3" fmla="*/ 438509 h 1505309"/>
              <a:gd name="connsiteX4" fmla="*/ 723181 w 1482306"/>
              <a:gd name="connsiteY4" fmla="*/ 414067 h 1505309"/>
              <a:gd name="connsiteX5" fmla="*/ 1016479 w 1482306"/>
              <a:gd name="connsiteY5" fmla="*/ 370935 h 1505309"/>
              <a:gd name="connsiteX6" fmla="*/ 1275272 w 1482306"/>
              <a:gd name="connsiteY6" fmla="*/ 336430 h 1505309"/>
              <a:gd name="connsiteX7" fmla="*/ 1439174 w 1482306"/>
              <a:gd name="connsiteY7" fmla="*/ 86264 h 1505309"/>
              <a:gd name="connsiteX8" fmla="*/ 1482306 w 1482306"/>
              <a:gd name="connsiteY8" fmla="*/ 0 h 1505309"/>
              <a:gd name="connsiteX0" fmla="*/ 0 w 1482306"/>
              <a:gd name="connsiteY0" fmla="*/ 1505309 h 1505309"/>
              <a:gd name="connsiteX1" fmla="*/ 93453 w 1482306"/>
              <a:gd name="connsiteY1" fmla="*/ 914400 h 1505309"/>
              <a:gd name="connsiteX2" fmla="*/ 152400 w 1482306"/>
              <a:gd name="connsiteY2" fmla="*/ 667109 h 1505309"/>
              <a:gd name="connsiteX3" fmla="*/ 381000 w 1482306"/>
              <a:gd name="connsiteY3" fmla="*/ 438509 h 1505309"/>
              <a:gd name="connsiteX4" fmla="*/ 762000 w 1482306"/>
              <a:gd name="connsiteY4" fmla="*/ 362309 h 1505309"/>
              <a:gd name="connsiteX5" fmla="*/ 1016479 w 1482306"/>
              <a:gd name="connsiteY5" fmla="*/ 370935 h 1505309"/>
              <a:gd name="connsiteX6" fmla="*/ 1275272 w 1482306"/>
              <a:gd name="connsiteY6" fmla="*/ 336430 h 1505309"/>
              <a:gd name="connsiteX7" fmla="*/ 1439174 w 1482306"/>
              <a:gd name="connsiteY7" fmla="*/ 86264 h 1505309"/>
              <a:gd name="connsiteX8" fmla="*/ 1482306 w 1482306"/>
              <a:gd name="connsiteY8" fmla="*/ 0 h 1505309"/>
              <a:gd name="connsiteX0" fmla="*/ 0 w 1483025"/>
              <a:gd name="connsiteY0" fmla="*/ 1505309 h 1505309"/>
              <a:gd name="connsiteX1" fmla="*/ 93453 w 1483025"/>
              <a:gd name="connsiteY1" fmla="*/ 914400 h 1505309"/>
              <a:gd name="connsiteX2" fmla="*/ 152400 w 1483025"/>
              <a:gd name="connsiteY2" fmla="*/ 667109 h 1505309"/>
              <a:gd name="connsiteX3" fmla="*/ 381000 w 1483025"/>
              <a:gd name="connsiteY3" fmla="*/ 438509 h 1505309"/>
              <a:gd name="connsiteX4" fmla="*/ 762000 w 1483025"/>
              <a:gd name="connsiteY4" fmla="*/ 362309 h 1505309"/>
              <a:gd name="connsiteX5" fmla="*/ 1016479 w 1483025"/>
              <a:gd name="connsiteY5" fmla="*/ 370935 h 1505309"/>
              <a:gd name="connsiteX6" fmla="*/ 1219200 w 1483025"/>
              <a:gd name="connsiteY6" fmla="*/ 362309 h 1505309"/>
              <a:gd name="connsiteX7" fmla="*/ 1439174 w 1483025"/>
              <a:gd name="connsiteY7" fmla="*/ 86264 h 1505309"/>
              <a:gd name="connsiteX8" fmla="*/ 1482306 w 1483025"/>
              <a:gd name="connsiteY8" fmla="*/ 0 h 1505309"/>
              <a:gd name="connsiteX0" fmla="*/ 0 w 1482306"/>
              <a:gd name="connsiteY0" fmla="*/ 1505309 h 1505309"/>
              <a:gd name="connsiteX1" fmla="*/ 93453 w 1482306"/>
              <a:gd name="connsiteY1" fmla="*/ 914400 h 1505309"/>
              <a:gd name="connsiteX2" fmla="*/ 152400 w 1482306"/>
              <a:gd name="connsiteY2" fmla="*/ 667109 h 1505309"/>
              <a:gd name="connsiteX3" fmla="*/ 381000 w 1482306"/>
              <a:gd name="connsiteY3" fmla="*/ 438509 h 1505309"/>
              <a:gd name="connsiteX4" fmla="*/ 762000 w 1482306"/>
              <a:gd name="connsiteY4" fmla="*/ 362309 h 1505309"/>
              <a:gd name="connsiteX5" fmla="*/ 1016479 w 1482306"/>
              <a:gd name="connsiteY5" fmla="*/ 370935 h 1505309"/>
              <a:gd name="connsiteX6" fmla="*/ 1295400 w 1482306"/>
              <a:gd name="connsiteY6" fmla="*/ 362309 h 1505309"/>
              <a:gd name="connsiteX7" fmla="*/ 1439174 w 1482306"/>
              <a:gd name="connsiteY7" fmla="*/ 86264 h 1505309"/>
              <a:gd name="connsiteX8" fmla="*/ 1482306 w 1482306"/>
              <a:gd name="connsiteY8" fmla="*/ 0 h 1505309"/>
              <a:gd name="connsiteX0" fmla="*/ 0 w 1464574"/>
              <a:gd name="connsiteY0" fmla="*/ 1457145 h 1457145"/>
              <a:gd name="connsiteX1" fmla="*/ 93453 w 1464574"/>
              <a:gd name="connsiteY1" fmla="*/ 866236 h 1457145"/>
              <a:gd name="connsiteX2" fmla="*/ 152400 w 1464574"/>
              <a:gd name="connsiteY2" fmla="*/ 618945 h 1457145"/>
              <a:gd name="connsiteX3" fmla="*/ 381000 w 1464574"/>
              <a:gd name="connsiteY3" fmla="*/ 390345 h 1457145"/>
              <a:gd name="connsiteX4" fmla="*/ 762000 w 1464574"/>
              <a:gd name="connsiteY4" fmla="*/ 314145 h 1457145"/>
              <a:gd name="connsiteX5" fmla="*/ 1016479 w 1464574"/>
              <a:gd name="connsiteY5" fmla="*/ 322771 h 1457145"/>
              <a:gd name="connsiteX6" fmla="*/ 1295400 w 1464574"/>
              <a:gd name="connsiteY6" fmla="*/ 314145 h 1457145"/>
              <a:gd name="connsiteX7" fmla="*/ 1439174 w 1464574"/>
              <a:gd name="connsiteY7" fmla="*/ 38100 h 1457145"/>
              <a:gd name="connsiteX8" fmla="*/ 1447800 w 1464574"/>
              <a:gd name="connsiteY8" fmla="*/ 85545 h 1457145"/>
              <a:gd name="connsiteX0" fmla="*/ 15575 w 1480149"/>
              <a:gd name="connsiteY0" fmla="*/ 1457145 h 1631830"/>
              <a:gd name="connsiteX1" fmla="*/ 15575 w 1480149"/>
              <a:gd name="connsiteY1" fmla="*/ 1533345 h 1631830"/>
              <a:gd name="connsiteX2" fmla="*/ 109028 w 1480149"/>
              <a:gd name="connsiteY2" fmla="*/ 866236 h 1631830"/>
              <a:gd name="connsiteX3" fmla="*/ 167975 w 1480149"/>
              <a:gd name="connsiteY3" fmla="*/ 618945 h 1631830"/>
              <a:gd name="connsiteX4" fmla="*/ 396575 w 1480149"/>
              <a:gd name="connsiteY4" fmla="*/ 390345 h 1631830"/>
              <a:gd name="connsiteX5" fmla="*/ 777575 w 1480149"/>
              <a:gd name="connsiteY5" fmla="*/ 314145 h 1631830"/>
              <a:gd name="connsiteX6" fmla="*/ 1032054 w 1480149"/>
              <a:gd name="connsiteY6" fmla="*/ 322771 h 1631830"/>
              <a:gd name="connsiteX7" fmla="*/ 1310975 w 1480149"/>
              <a:gd name="connsiteY7" fmla="*/ 314145 h 1631830"/>
              <a:gd name="connsiteX8" fmla="*/ 1454749 w 1480149"/>
              <a:gd name="connsiteY8" fmla="*/ 38100 h 1631830"/>
              <a:gd name="connsiteX9" fmla="*/ 1463375 w 1480149"/>
              <a:gd name="connsiteY9" fmla="*/ 85545 h 1631830"/>
              <a:gd name="connsiteX0" fmla="*/ 15575 w 1480149"/>
              <a:gd name="connsiteY0" fmla="*/ 1457145 h 1631830"/>
              <a:gd name="connsiteX1" fmla="*/ 15575 w 1480149"/>
              <a:gd name="connsiteY1" fmla="*/ 1533345 h 1631830"/>
              <a:gd name="connsiteX2" fmla="*/ 109028 w 1480149"/>
              <a:gd name="connsiteY2" fmla="*/ 866236 h 1631830"/>
              <a:gd name="connsiteX3" fmla="*/ 167975 w 1480149"/>
              <a:gd name="connsiteY3" fmla="*/ 618945 h 1631830"/>
              <a:gd name="connsiteX4" fmla="*/ 396575 w 1480149"/>
              <a:gd name="connsiteY4" fmla="*/ 390345 h 1631830"/>
              <a:gd name="connsiteX5" fmla="*/ 777575 w 1480149"/>
              <a:gd name="connsiteY5" fmla="*/ 314145 h 1631830"/>
              <a:gd name="connsiteX6" fmla="*/ 1032054 w 1480149"/>
              <a:gd name="connsiteY6" fmla="*/ 322771 h 1631830"/>
              <a:gd name="connsiteX7" fmla="*/ 1310975 w 1480149"/>
              <a:gd name="connsiteY7" fmla="*/ 314145 h 1631830"/>
              <a:gd name="connsiteX8" fmla="*/ 1454749 w 1480149"/>
              <a:gd name="connsiteY8" fmla="*/ 38100 h 1631830"/>
              <a:gd name="connsiteX9" fmla="*/ 1463376 w 1480149"/>
              <a:gd name="connsiteY9" fmla="*/ 85544 h 1631830"/>
              <a:gd name="connsiteX0" fmla="*/ 15575 w 1464574"/>
              <a:gd name="connsiteY0" fmla="*/ 1433063 h 1607748"/>
              <a:gd name="connsiteX1" fmla="*/ 15575 w 1464574"/>
              <a:gd name="connsiteY1" fmla="*/ 1509263 h 1607748"/>
              <a:gd name="connsiteX2" fmla="*/ 109028 w 1464574"/>
              <a:gd name="connsiteY2" fmla="*/ 842154 h 1607748"/>
              <a:gd name="connsiteX3" fmla="*/ 167975 w 1464574"/>
              <a:gd name="connsiteY3" fmla="*/ 594863 h 1607748"/>
              <a:gd name="connsiteX4" fmla="*/ 396575 w 1464574"/>
              <a:gd name="connsiteY4" fmla="*/ 366263 h 1607748"/>
              <a:gd name="connsiteX5" fmla="*/ 777575 w 1464574"/>
              <a:gd name="connsiteY5" fmla="*/ 290063 h 1607748"/>
              <a:gd name="connsiteX6" fmla="*/ 1032054 w 1464574"/>
              <a:gd name="connsiteY6" fmla="*/ 298689 h 1607748"/>
              <a:gd name="connsiteX7" fmla="*/ 1310975 w 1464574"/>
              <a:gd name="connsiteY7" fmla="*/ 290063 h 1607748"/>
              <a:gd name="connsiteX8" fmla="*/ 1454749 w 1464574"/>
              <a:gd name="connsiteY8" fmla="*/ 14018 h 1607748"/>
              <a:gd name="connsiteX9" fmla="*/ 1369924 w 1464574"/>
              <a:gd name="connsiteY9" fmla="*/ 205952 h 1607748"/>
              <a:gd name="connsiteX0" fmla="*/ 15575 w 1379749"/>
              <a:gd name="connsiteY0" fmla="*/ 1317329 h 1492014"/>
              <a:gd name="connsiteX1" fmla="*/ 15575 w 1379749"/>
              <a:gd name="connsiteY1" fmla="*/ 1393529 h 1492014"/>
              <a:gd name="connsiteX2" fmla="*/ 109028 w 1379749"/>
              <a:gd name="connsiteY2" fmla="*/ 726420 h 1492014"/>
              <a:gd name="connsiteX3" fmla="*/ 167975 w 1379749"/>
              <a:gd name="connsiteY3" fmla="*/ 479129 h 1492014"/>
              <a:gd name="connsiteX4" fmla="*/ 396575 w 1379749"/>
              <a:gd name="connsiteY4" fmla="*/ 250529 h 1492014"/>
              <a:gd name="connsiteX5" fmla="*/ 777575 w 1379749"/>
              <a:gd name="connsiteY5" fmla="*/ 174329 h 1492014"/>
              <a:gd name="connsiteX6" fmla="*/ 1032054 w 1379749"/>
              <a:gd name="connsiteY6" fmla="*/ 182955 h 1492014"/>
              <a:gd name="connsiteX7" fmla="*/ 1310975 w 1379749"/>
              <a:gd name="connsiteY7" fmla="*/ 174329 h 1492014"/>
              <a:gd name="connsiteX8" fmla="*/ 1369924 w 1379749"/>
              <a:gd name="connsiteY8" fmla="*/ 14018 h 1492014"/>
              <a:gd name="connsiteX9" fmla="*/ 1369924 w 1379749"/>
              <a:gd name="connsiteY9" fmla="*/ 90218 h 1492014"/>
              <a:gd name="connsiteX0" fmla="*/ 15575 w 1372799"/>
              <a:gd name="connsiteY0" fmla="*/ 1304629 h 1479314"/>
              <a:gd name="connsiteX1" fmla="*/ 15575 w 1372799"/>
              <a:gd name="connsiteY1" fmla="*/ 1380829 h 1479314"/>
              <a:gd name="connsiteX2" fmla="*/ 109028 w 1372799"/>
              <a:gd name="connsiteY2" fmla="*/ 713720 h 1479314"/>
              <a:gd name="connsiteX3" fmla="*/ 167975 w 1372799"/>
              <a:gd name="connsiteY3" fmla="*/ 466429 h 1479314"/>
              <a:gd name="connsiteX4" fmla="*/ 396575 w 1372799"/>
              <a:gd name="connsiteY4" fmla="*/ 237829 h 1479314"/>
              <a:gd name="connsiteX5" fmla="*/ 777575 w 1372799"/>
              <a:gd name="connsiteY5" fmla="*/ 161629 h 1479314"/>
              <a:gd name="connsiteX6" fmla="*/ 1032054 w 1372799"/>
              <a:gd name="connsiteY6" fmla="*/ 170255 h 1479314"/>
              <a:gd name="connsiteX7" fmla="*/ 1310975 w 1372799"/>
              <a:gd name="connsiteY7" fmla="*/ 161629 h 1479314"/>
              <a:gd name="connsiteX8" fmla="*/ 1369924 w 1372799"/>
              <a:gd name="connsiteY8" fmla="*/ 1318 h 1479314"/>
              <a:gd name="connsiteX9" fmla="*/ 1293725 w 1372799"/>
              <a:gd name="connsiteY9" fmla="*/ 153718 h 1479314"/>
              <a:gd name="connsiteX0" fmla="*/ 15575 w 1372800"/>
              <a:gd name="connsiteY0" fmla="*/ 1154262 h 1328947"/>
              <a:gd name="connsiteX1" fmla="*/ 15575 w 1372800"/>
              <a:gd name="connsiteY1" fmla="*/ 1230462 h 1328947"/>
              <a:gd name="connsiteX2" fmla="*/ 109028 w 1372800"/>
              <a:gd name="connsiteY2" fmla="*/ 563353 h 1328947"/>
              <a:gd name="connsiteX3" fmla="*/ 167975 w 1372800"/>
              <a:gd name="connsiteY3" fmla="*/ 316062 h 1328947"/>
              <a:gd name="connsiteX4" fmla="*/ 396575 w 1372800"/>
              <a:gd name="connsiteY4" fmla="*/ 87462 h 1328947"/>
              <a:gd name="connsiteX5" fmla="*/ 777575 w 1372800"/>
              <a:gd name="connsiteY5" fmla="*/ 11262 h 1328947"/>
              <a:gd name="connsiteX6" fmla="*/ 1032054 w 1372800"/>
              <a:gd name="connsiteY6" fmla="*/ 19888 h 1328947"/>
              <a:gd name="connsiteX7" fmla="*/ 1310975 w 1372800"/>
              <a:gd name="connsiteY7" fmla="*/ 11262 h 1328947"/>
              <a:gd name="connsiteX8" fmla="*/ 1369925 w 1372800"/>
              <a:gd name="connsiteY8" fmla="*/ 3351 h 1328947"/>
              <a:gd name="connsiteX9" fmla="*/ 1293725 w 1372800"/>
              <a:gd name="connsiteY9" fmla="*/ 3351 h 1328947"/>
              <a:gd name="connsiteX0" fmla="*/ 15575 w 1446124"/>
              <a:gd name="connsiteY0" fmla="*/ 1303311 h 1477996"/>
              <a:gd name="connsiteX1" fmla="*/ 15575 w 1446124"/>
              <a:gd name="connsiteY1" fmla="*/ 1379511 h 1477996"/>
              <a:gd name="connsiteX2" fmla="*/ 109028 w 1446124"/>
              <a:gd name="connsiteY2" fmla="*/ 712402 h 1477996"/>
              <a:gd name="connsiteX3" fmla="*/ 167975 w 1446124"/>
              <a:gd name="connsiteY3" fmla="*/ 465111 h 1477996"/>
              <a:gd name="connsiteX4" fmla="*/ 396575 w 1446124"/>
              <a:gd name="connsiteY4" fmla="*/ 236511 h 1477996"/>
              <a:gd name="connsiteX5" fmla="*/ 777575 w 1446124"/>
              <a:gd name="connsiteY5" fmla="*/ 160311 h 1477996"/>
              <a:gd name="connsiteX6" fmla="*/ 1032054 w 1446124"/>
              <a:gd name="connsiteY6" fmla="*/ 168937 h 1477996"/>
              <a:gd name="connsiteX7" fmla="*/ 1310975 w 1446124"/>
              <a:gd name="connsiteY7" fmla="*/ 160311 h 1477996"/>
              <a:gd name="connsiteX8" fmla="*/ 1369925 w 1446124"/>
              <a:gd name="connsiteY8" fmla="*/ 152400 h 1477996"/>
              <a:gd name="connsiteX9" fmla="*/ 1446124 w 1446124"/>
              <a:gd name="connsiteY9" fmla="*/ 0 h 1477996"/>
              <a:gd name="connsiteX0" fmla="*/ 15575 w 1468649"/>
              <a:gd name="connsiteY0" fmla="*/ 1303311 h 1477996"/>
              <a:gd name="connsiteX1" fmla="*/ 15575 w 1468649"/>
              <a:gd name="connsiteY1" fmla="*/ 1379511 h 1477996"/>
              <a:gd name="connsiteX2" fmla="*/ 109028 w 1468649"/>
              <a:gd name="connsiteY2" fmla="*/ 712402 h 1477996"/>
              <a:gd name="connsiteX3" fmla="*/ 167975 w 1468649"/>
              <a:gd name="connsiteY3" fmla="*/ 465111 h 1477996"/>
              <a:gd name="connsiteX4" fmla="*/ 396575 w 1468649"/>
              <a:gd name="connsiteY4" fmla="*/ 236511 h 1477996"/>
              <a:gd name="connsiteX5" fmla="*/ 777575 w 1468649"/>
              <a:gd name="connsiteY5" fmla="*/ 160311 h 1477996"/>
              <a:gd name="connsiteX6" fmla="*/ 1032054 w 1468649"/>
              <a:gd name="connsiteY6" fmla="*/ 168937 h 1477996"/>
              <a:gd name="connsiteX7" fmla="*/ 1310975 w 1468649"/>
              <a:gd name="connsiteY7" fmla="*/ 160311 h 1477996"/>
              <a:gd name="connsiteX8" fmla="*/ 1446124 w 1468649"/>
              <a:gd name="connsiteY8" fmla="*/ 76200 h 1477996"/>
              <a:gd name="connsiteX9" fmla="*/ 1446124 w 1468649"/>
              <a:gd name="connsiteY9" fmla="*/ 0 h 1477996"/>
              <a:gd name="connsiteX0" fmla="*/ 15575 w 1446124"/>
              <a:gd name="connsiteY0" fmla="*/ 1303311 h 1477996"/>
              <a:gd name="connsiteX1" fmla="*/ 15575 w 1446124"/>
              <a:gd name="connsiteY1" fmla="*/ 1379511 h 1477996"/>
              <a:gd name="connsiteX2" fmla="*/ 109028 w 1446124"/>
              <a:gd name="connsiteY2" fmla="*/ 712402 h 1477996"/>
              <a:gd name="connsiteX3" fmla="*/ 167975 w 1446124"/>
              <a:gd name="connsiteY3" fmla="*/ 465111 h 1477996"/>
              <a:gd name="connsiteX4" fmla="*/ 396575 w 1446124"/>
              <a:gd name="connsiteY4" fmla="*/ 236511 h 1477996"/>
              <a:gd name="connsiteX5" fmla="*/ 777575 w 1446124"/>
              <a:gd name="connsiteY5" fmla="*/ 160311 h 1477996"/>
              <a:gd name="connsiteX6" fmla="*/ 1032054 w 1446124"/>
              <a:gd name="connsiteY6" fmla="*/ 168937 h 1477996"/>
              <a:gd name="connsiteX7" fmla="*/ 1310975 w 1446124"/>
              <a:gd name="connsiteY7" fmla="*/ 160311 h 1477996"/>
              <a:gd name="connsiteX8" fmla="*/ 1369924 w 1446124"/>
              <a:gd name="connsiteY8" fmla="*/ 126522 h 1477996"/>
              <a:gd name="connsiteX9" fmla="*/ 1446124 w 1446124"/>
              <a:gd name="connsiteY9" fmla="*/ 0 h 1477996"/>
              <a:gd name="connsiteX0" fmla="*/ 9825 w 1440374"/>
              <a:gd name="connsiteY0" fmla="*/ 1303311 h 1435943"/>
              <a:gd name="connsiteX1" fmla="*/ 9825 w 1440374"/>
              <a:gd name="connsiteY1" fmla="*/ 1379511 h 1435943"/>
              <a:gd name="connsiteX2" fmla="*/ 68774 w 1440374"/>
              <a:gd name="connsiteY2" fmla="*/ 964722 h 1435943"/>
              <a:gd name="connsiteX3" fmla="*/ 162225 w 1440374"/>
              <a:gd name="connsiteY3" fmla="*/ 465111 h 1435943"/>
              <a:gd name="connsiteX4" fmla="*/ 390825 w 1440374"/>
              <a:gd name="connsiteY4" fmla="*/ 236511 h 1435943"/>
              <a:gd name="connsiteX5" fmla="*/ 771825 w 1440374"/>
              <a:gd name="connsiteY5" fmla="*/ 160311 h 1435943"/>
              <a:gd name="connsiteX6" fmla="*/ 1026304 w 1440374"/>
              <a:gd name="connsiteY6" fmla="*/ 168937 h 1435943"/>
              <a:gd name="connsiteX7" fmla="*/ 1305225 w 1440374"/>
              <a:gd name="connsiteY7" fmla="*/ 160311 h 1435943"/>
              <a:gd name="connsiteX8" fmla="*/ 1364174 w 1440374"/>
              <a:gd name="connsiteY8" fmla="*/ 126522 h 1435943"/>
              <a:gd name="connsiteX9" fmla="*/ 1440374 w 1440374"/>
              <a:gd name="connsiteY9" fmla="*/ 0 h 1435943"/>
              <a:gd name="connsiteX0" fmla="*/ 9825 w 1440374"/>
              <a:gd name="connsiteY0" fmla="*/ 1303311 h 1435943"/>
              <a:gd name="connsiteX1" fmla="*/ 9825 w 1440374"/>
              <a:gd name="connsiteY1" fmla="*/ 1379511 h 1435943"/>
              <a:gd name="connsiteX2" fmla="*/ 68774 w 1440374"/>
              <a:gd name="connsiteY2" fmla="*/ 1040923 h 1435943"/>
              <a:gd name="connsiteX3" fmla="*/ 68774 w 1440374"/>
              <a:gd name="connsiteY3" fmla="*/ 964722 h 1435943"/>
              <a:gd name="connsiteX4" fmla="*/ 162225 w 1440374"/>
              <a:gd name="connsiteY4" fmla="*/ 465111 h 1435943"/>
              <a:gd name="connsiteX5" fmla="*/ 390825 w 1440374"/>
              <a:gd name="connsiteY5" fmla="*/ 236511 h 1435943"/>
              <a:gd name="connsiteX6" fmla="*/ 771825 w 1440374"/>
              <a:gd name="connsiteY6" fmla="*/ 160311 h 1435943"/>
              <a:gd name="connsiteX7" fmla="*/ 1026304 w 1440374"/>
              <a:gd name="connsiteY7" fmla="*/ 168937 h 1435943"/>
              <a:gd name="connsiteX8" fmla="*/ 1305225 w 1440374"/>
              <a:gd name="connsiteY8" fmla="*/ 160311 h 1435943"/>
              <a:gd name="connsiteX9" fmla="*/ 1364174 w 1440374"/>
              <a:gd name="connsiteY9" fmla="*/ 126522 h 1435943"/>
              <a:gd name="connsiteX10" fmla="*/ 1440374 w 1440374"/>
              <a:gd name="connsiteY10" fmla="*/ 0 h 1435943"/>
              <a:gd name="connsiteX0" fmla="*/ 0 w 1430549"/>
              <a:gd name="connsiteY0" fmla="*/ 1379511 h 1380829"/>
              <a:gd name="connsiteX1" fmla="*/ 58949 w 1430549"/>
              <a:gd name="connsiteY1" fmla="*/ 1040923 h 1380829"/>
              <a:gd name="connsiteX2" fmla="*/ 58949 w 1430549"/>
              <a:gd name="connsiteY2" fmla="*/ 964722 h 1380829"/>
              <a:gd name="connsiteX3" fmla="*/ 152400 w 1430549"/>
              <a:gd name="connsiteY3" fmla="*/ 465111 h 1380829"/>
              <a:gd name="connsiteX4" fmla="*/ 381000 w 1430549"/>
              <a:gd name="connsiteY4" fmla="*/ 236511 h 1380829"/>
              <a:gd name="connsiteX5" fmla="*/ 762000 w 1430549"/>
              <a:gd name="connsiteY5" fmla="*/ 160311 h 1380829"/>
              <a:gd name="connsiteX6" fmla="*/ 1016479 w 1430549"/>
              <a:gd name="connsiteY6" fmla="*/ 168937 h 1380829"/>
              <a:gd name="connsiteX7" fmla="*/ 1295400 w 1430549"/>
              <a:gd name="connsiteY7" fmla="*/ 160311 h 1380829"/>
              <a:gd name="connsiteX8" fmla="*/ 1354349 w 1430549"/>
              <a:gd name="connsiteY8" fmla="*/ 126522 h 1380829"/>
              <a:gd name="connsiteX9" fmla="*/ 1430549 w 1430549"/>
              <a:gd name="connsiteY9" fmla="*/ 0 h 1380829"/>
              <a:gd name="connsiteX0" fmla="*/ 0 w 1430549"/>
              <a:gd name="connsiteY0" fmla="*/ 1379511 h 1380829"/>
              <a:gd name="connsiteX1" fmla="*/ 58949 w 1430549"/>
              <a:gd name="connsiteY1" fmla="*/ 1040923 h 1380829"/>
              <a:gd name="connsiteX2" fmla="*/ 58949 w 1430549"/>
              <a:gd name="connsiteY2" fmla="*/ 964722 h 1380829"/>
              <a:gd name="connsiteX3" fmla="*/ 152400 w 1430549"/>
              <a:gd name="connsiteY3" fmla="*/ 465111 h 1380829"/>
              <a:gd name="connsiteX4" fmla="*/ 381000 w 1430549"/>
              <a:gd name="connsiteY4" fmla="*/ 236511 h 1380829"/>
              <a:gd name="connsiteX5" fmla="*/ 762000 w 1430549"/>
              <a:gd name="connsiteY5" fmla="*/ 160311 h 1380829"/>
              <a:gd name="connsiteX6" fmla="*/ 1016479 w 1430549"/>
              <a:gd name="connsiteY6" fmla="*/ 168937 h 1380829"/>
              <a:gd name="connsiteX7" fmla="*/ 1295400 w 1430549"/>
              <a:gd name="connsiteY7" fmla="*/ 160311 h 1380829"/>
              <a:gd name="connsiteX8" fmla="*/ 1430549 w 1430549"/>
              <a:gd name="connsiteY8" fmla="*/ 0 h 1380829"/>
              <a:gd name="connsiteX0" fmla="*/ 0 w 1430549"/>
              <a:gd name="connsiteY0" fmla="*/ 1379511 h 1380829"/>
              <a:gd name="connsiteX1" fmla="*/ 58949 w 1430549"/>
              <a:gd name="connsiteY1" fmla="*/ 1040923 h 1380829"/>
              <a:gd name="connsiteX2" fmla="*/ 58949 w 1430549"/>
              <a:gd name="connsiteY2" fmla="*/ 964722 h 1380829"/>
              <a:gd name="connsiteX3" fmla="*/ 211349 w 1430549"/>
              <a:gd name="connsiteY3" fmla="*/ 507523 h 1380829"/>
              <a:gd name="connsiteX4" fmla="*/ 381000 w 1430549"/>
              <a:gd name="connsiteY4" fmla="*/ 236511 h 1380829"/>
              <a:gd name="connsiteX5" fmla="*/ 762000 w 1430549"/>
              <a:gd name="connsiteY5" fmla="*/ 160311 h 1380829"/>
              <a:gd name="connsiteX6" fmla="*/ 1016479 w 1430549"/>
              <a:gd name="connsiteY6" fmla="*/ 168937 h 1380829"/>
              <a:gd name="connsiteX7" fmla="*/ 1295400 w 1430549"/>
              <a:gd name="connsiteY7" fmla="*/ 160311 h 1380829"/>
              <a:gd name="connsiteX8" fmla="*/ 1430549 w 1430549"/>
              <a:gd name="connsiteY8" fmla="*/ 0 h 1380829"/>
              <a:gd name="connsiteX0" fmla="*/ 0 w 1430549"/>
              <a:gd name="connsiteY0" fmla="*/ 1379511 h 1380829"/>
              <a:gd name="connsiteX1" fmla="*/ 58949 w 1430549"/>
              <a:gd name="connsiteY1" fmla="*/ 1040923 h 1380829"/>
              <a:gd name="connsiteX2" fmla="*/ 58949 w 1430549"/>
              <a:gd name="connsiteY2" fmla="*/ 964722 h 1380829"/>
              <a:gd name="connsiteX3" fmla="*/ 211349 w 1430549"/>
              <a:gd name="connsiteY3" fmla="*/ 507523 h 1380829"/>
              <a:gd name="connsiteX4" fmla="*/ 439949 w 1430549"/>
              <a:gd name="connsiteY4" fmla="*/ 278923 h 1380829"/>
              <a:gd name="connsiteX5" fmla="*/ 762000 w 1430549"/>
              <a:gd name="connsiteY5" fmla="*/ 160311 h 1380829"/>
              <a:gd name="connsiteX6" fmla="*/ 1016479 w 1430549"/>
              <a:gd name="connsiteY6" fmla="*/ 168937 h 1380829"/>
              <a:gd name="connsiteX7" fmla="*/ 1295400 w 1430549"/>
              <a:gd name="connsiteY7" fmla="*/ 160311 h 1380829"/>
              <a:gd name="connsiteX8" fmla="*/ 1430549 w 1430549"/>
              <a:gd name="connsiteY8" fmla="*/ 0 h 1380829"/>
              <a:gd name="connsiteX0" fmla="*/ 0 w 1430549"/>
              <a:gd name="connsiteY0" fmla="*/ 1379511 h 1380829"/>
              <a:gd name="connsiteX1" fmla="*/ 58949 w 1430549"/>
              <a:gd name="connsiteY1" fmla="*/ 1040923 h 1380829"/>
              <a:gd name="connsiteX2" fmla="*/ 58949 w 1430549"/>
              <a:gd name="connsiteY2" fmla="*/ 964722 h 1380829"/>
              <a:gd name="connsiteX3" fmla="*/ 211349 w 1430549"/>
              <a:gd name="connsiteY3" fmla="*/ 507523 h 1380829"/>
              <a:gd name="connsiteX4" fmla="*/ 439949 w 1430549"/>
              <a:gd name="connsiteY4" fmla="*/ 278923 h 1380829"/>
              <a:gd name="connsiteX5" fmla="*/ 744749 w 1430549"/>
              <a:gd name="connsiteY5" fmla="*/ 202723 h 1380829"/>
              <a:gd name="connsiteX6" fmla="*/ 1016479 w 1430549"/>
              <a:gd name="connsiteY6" fmla="*/ 168937 h 1380829"/>
              <a:gd name="connsiteX7" fmla="*/ 1295400 w 1430549"/>
              <a:gd name="connsiteY7" fmla="*/ 160311 h 1380829"/>
              <a:gd name="connsiteX8" fmla="*/ 1430549 w 1430549"/>
              <a:gd name="connsiteY8" fmla="*/ 0 h 1380829"/>
              <a:gd name="connsiteX0" fmla="*/ 0 w 1430549"/>
              <a:gd name="connsiteY0" fmla="*/ 1379511 h 1380829"/>
              <a:gd name="connsiteX1" fmla="*/ 58949 w 1430549"/>
              <a:gd name="connsiteY1" fmla="*/ 1040923 h 1380829"/>
              <a:gd name="connsiteX2" fmla="*/ 58949 w 1430549"/>
              <a:gd name="connsiteY2" fmla="*/ 964722 h 1380829"/>
              <a:gd name="connsiteX3" fmla="*/ 211349 w 1430549"/>
              <a:gd name="connsiteY3" fmla="*/ 507523 h 1380829"/>
              <a:gd name="connsiteX4" fmla="*/ 439949 w 1430549"/>
              <a:gd name="connsiteY4" fmla="*/ 278923 h 1380829"/>
              <a:gd name="connsiteX5" fmla="*/ 744749 w 1430549"/>
              <a:gd name="connsiteY5" fmla="*/ 202723 h 1380829"/>
              <a:gd name="connsiteX6" fmla="*/ 1016479 w 1430549"/>
              <a:gd name="connsiteY6" fmla="*/ 168937 h 1380829"/>
              <a:gd name="connsiteX7" fmla="*/ 1278149 w 1430549"/>
              <a:gd name="connsiteY7" fmla="*/ 126523 h 1380829"/>
              <a:gd name="connsiteX8" fmla="*/ 1430549 w 1430549"/>
              <a:gd name="connsiteY8" fmla="*/ 0 h 1380829"/>
              <a:gd name="connsiteX0" fmla="*/ 0 w 1430549"/>
              <a:gd name="connsiteY0" fmla="*/ 1379511 h 1379511"/>
              <a:gd name="connsiteX1" fmla="*/ 58949 w 1430549"/>
              <a:gd name="connsiteY1" fmla="*/ 964722 h 1379511"/>
              <a:gd name="connsiteX2" fmla="*/ 211349 w 1430549"/>
              <a:gd name="connsiteY2" fmla="*/ 507523 h 1379511"/>
              <a:gd name="connsiteX3" fmla="*/ 439949 w 1430549"/>
              <a:gd name="connsiteY3" fmla="*/ 278923 h 1379511"/>
              <a:gd name="connsiteX4" fmla="*/ 744749 w 1430549"/>
              <a:gd name="connsiteY4" fmla="*/ 202723 h 1379511"/>
              <a:gd name="connsiteX5" fmla="*/ 1016479 w 1430549"/>
              <a:gd name="connsiteY5" fmla="*/ 168937 h 1379511"/>
              <a:gd name="connsiteX6" fmla="*/ 1278149 w 1430549"/>
              <a:gd name="connsiteY6" fmla="*/ 126523 h 1379511"/>
              <a:gd name="connsiteX7" fmla="*/ 1430549 w 1430549"/>
              <a:gd name="connsiteY7" fmla="*/ 0 h 1379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0549" h="1379511">
                <a:moveTo>
                  <a:pt x="0" y="1379511"/>
                </a:moveTo>
                <a:cubicBezTo>
                  <a:pt x="12281" y="1293097"/>
                  <a:pt x="23724" y="1110053"/>
                  <a:pt x="58949" y="964722"/>
                </a:cubicBezTo>
                <a:cubicBezTo>
                  <a:pt x="94174" y="819391"/>
                  <a:pt x="147849" y="621823"/>
                  <a:pt x="211349" y="507523"/>
                </a:cubicBezTo>
                <a:cubicBezTo>
                  <a:pt x="274849" y="393223"/>
                  <a:pt x="351049" y="329723"/>
                  <a:pt x="439949" y="278923"/>
                </a:cubicBezTo>
                <a:cubicBezTo>
                  <a:pt x="528849" y="228123"/>
                  <a:pt x="648661" y="221054"/>
                  <a:pt x="744749" y="202723"/>
                </a:cubicBezTo>
                <a:cubicBezTo>
                  <a:pt x="840837" y="184392"/>
                  <a:pt x="1016479" y="168937"/>
                  <a:pt x="1016479" y="168937"/>
                </a:cubicBezTo>
                <a:cubicBezTo>
                  <a:pt x="1108494" y="155998"/>
                  <a:pt x="1209137" y="154679"/>
                  <a:pt x="1278149" y="126523"/>
                </a:cubicBezTo>
                <a:cubicBezTo>
                  <a:pt x="1347161" y="98367"/>
                  <a:pt x="1402393" y="33398"/>
                  <a:pt x="1430549" y="0"/>
                </a:cubicBezTo>
              </a:path>
            </a:pathLst>
          </a:cu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5" name="Rectangle 4"/>
          <p:cNvSpPr>
            <a:spLocks noGrp="1" noChangeArrowheads="1"/>
          </p:cNvSpPr>
          <p:nvPr>
            <p:ph type="title"/>
          </p:nvPr>
        </p:nvSpPr>
        <p:spPr>
          <a:xfrm>
            <a:off x="95250" y="0"/>
            <a:ext cx="8991600" cy="657225"/>
          </a:xfrm>
        </p:spPr>
        <p:txBody>
          <a:bodyPr/>
          <a:lstStyle/>
          <a:p>
            <a:r>
              <a:rPr lang="en-US" sz="3400" b="1" dirty="0" smtClean="0">
                <a:solidFill>
                  <a:schemeClr val="tx2"/>
                </a:solidFill>
                <a:latin typeface="Arial" pitchFamily="34" charset="0"/>
                <a:cs typeface="Arial" pitchFamily="34" charset="0"/>
              </a:rPr>
              <a:t>Schematic of hydrate formation and burial</a:t>
            </a:r>
            <a:endParaRPr lang="en-US" sz="3400" dirty="0" smtClean="0">
              <a:solidFill>
                <a:schemeClr val="tx2"/>
              </a:solidFill>
              <a:latin typeface="Arial" pitchFamily="34" charset="0"/>
              <a:cs typeface="Arial" pitchFamily="34" charset="0"/>
            </a:endParaRPr>
          </a:p>
        </p:txBody>
      </p:sp>
      <p:sp>
        <p:nvSpPr>
          <p:cNvPr id="187" name="TextBox 113"/>
          <p:cNvSpPr txBox="1">
            <a:spLocks noChangeArrowheads="1"/>
          </p:cNvSpPr>
          <p:nvPr/>
        </p:nvSpPr>
        <p:spPr bwMode="auto">
          <a:xfrm>
            <a:off x="152400" y="6457950"/>
            <a:ext cx="8382000" cy="338554"/>
          </a:xfrm>
          <a:prstGeom prst="rect">
            <a:avLst/>
          </a:prstGeom>
          <a:noFill/>
          <a:ln w="9525">
            <a:noFill/>
            <a:miter lim="800000"/>
            <a:headEnd/>
            <a:tailEnd/>
          </a:ln>
        </p:spPr>
        <p:txBody>
          <a:bodyPr wrap="square">
            <a:spAutoFit/>
          </a:bodyPr>
          <a:lstStyle/>
          <a:p>
            <a:r>
              <a:rPr lang="en-US" sz="1600" i="1" dirty="0"/>
              <a:t>Bhatnagar et al., Am. J. Sci., </a:t>
            </a:r>
            <a:r>
              <a:rPr lang="en-US" sz="1600" dirty="0"/>
              <a:t>(2007</a:t>
            </a:r>
            <a:r>
              <a:rPr lang="en-US" sz="1600" dirty="0" smtClean="0"/>
              <a:t>); </a:t>
            </a:r>
            <a:r>
              <a:rPr lang="en-US" sz="1600" i="1" dirty="0" smtClean="0"/>
              <a:t>Chatterjee et al.</a:t>
            </a:r>
            <a:r>
              <a:rPr lang="en-US" sz="1600" dirty="0" smtClean="0"/>
              <a:t>, (2012) to be submitted</a:t>
            </a:r>
            <a:endParaRPr lang="en-US" sz="1600" dirty="0"/>
          </a:p>
        </p:txBody>
      </p:sp>
      <p:pic>
        <p:nvPicPr>
          <p:cNvPr id="188" name="Picture 3" descr="BD10219_"/>
          <p:cNvPicPr>
            <a:picLocks noChangeArrowheads="1"/>
          </p:cNvPicPr>
          <p:nvPr/>
        </p:nvPicPr>
        <p:blipFill>
          <a:blip r:embed="rId10"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4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49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4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4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6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49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6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7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7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7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80"/>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8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8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0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6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6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26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7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8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8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6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66"/>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2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2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1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6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72"/>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21"/>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638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6429"/>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644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6449"/>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648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6425"/>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6391"/>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6400"/>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09"/>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39"/>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27"/>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17"/>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22"/>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23"/>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204"/>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205"/>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206"/>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207"/>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208"/>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209"/>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210"/>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211"/>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212"/>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213"/>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214"/>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215"/>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216"/>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217"/>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218"/>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219"/>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220"/>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221"/>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222"/>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223"/>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224"/>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225"/>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226"/>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227"/>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228"/>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229"/>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230"/>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231"/>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274"/>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275"/>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137"/>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114"/>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116"/>
                                        </p:tgtEl>
                                        <p:attrNameLst>
                                          <p:attrName>style.visibility</p:attrName>
                                        </p:attrNameLst>
                                      </p:cBhvr>
                                      <p:to>
                                        <p:strVal val="visible"/>
                                      </p:to>
                                    </p:set>
                                  </p:childTnLst>
                                </p:cTn>
                              </p:par>
                            </p:childTnLst>
                          </p:cTn>
                        </p:par>
                      </p:childTnLst>
                    </p:cTn>
                  </p:par>
                  <p:par>
                    <p:cTn id="203" fill="hold">
                      <p:stCondLst>
                        <p:cond delay="indefinite"/>
                      </p:stCondLst>
                      <p:childTnLst>
                        <p:par>
                          <p:cTn id="204" fill="hold">
                            <p:stCondLst>
                              <p:cond delay="0"/>
                            </p:stCondLst>
                            <p:childTnLst>
                              <p:par>
                                <p:cTn id="205" presetID="1" presetClass="entr" presetSubtype="0" fill="hold" grpId="0" nodeType="clickEffect">
                                  <p:stCondLst>
                                    <p:cond delay="0"/>
                                  </p:stCondLst>
                                  <p:childTnLst>
                                    <p:set>
                                      <p:cBhvr>
                                        <p:cTn id="206" dur="1" fill="hold">
                                          <p:stCondLst>
                                            <p:cond delay="0"/>
                                          </p:stCondLst>
                                        </p:cTn>
                                        <p:tgtEl>
                                          <p:spTgt spid="16467"/>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16430"/>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16466"/>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16468"/>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16486"/>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16487"/>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16488"/>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16489"/>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16392"/>
                                        </p:tgtEl>
                                        <p:attrNameLst>
                                          <p:attrName>style.visibility</p:attrName>
                                        </p:attrNameLst>
                                      </p:cBhvr>
                                      <p:to>
                                        <p:strVal val="visible"/>
                                      </p:to>
                                    </p:set>
                                  </p:childTnLst>
                                </p:cTn>
                              </p:par>
                              <p:par>
                                <p:cTn id="223" presetID="1" presetClass="entr" presetSubtype="0" fill="hold" nodeType="withEffect">
                                  <p:stCondLst>
                                    <p:cond delay="0"/>
                                  </p:stCondLst>
                                  <p:childTnLst>
                                    <p:set>
                                      <p:cBhvr>
                                        <p:cTn id="224" dur="1" fill="hold">
                                          <p:stCondLst>
                                            <p:cond delay="0"/>
                                          </p:stCondLst>
                                        </p:cTn>
                                        <p:tgtEl>
                                          <p:spTgt spid="111"/>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112"/>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115"/>
                                        </p:tgtEl>
                                        <p:attrNameLst>
                                          <p:attrName>style.visibility</p:attrName>
                                        </p:attrNameLst>
                                      </p:cBhvr>
                                      <p:to>
                                        <p:strVal val="visible"/>
                                      </p:to>
                                    </p:set>
                                  </p:childTnLst>
                                </p:cTn>
                              </p:par>
                              <p:par>
                                <p:cTn id="229" presetID="1" presetClass="entr" presetSubtype="0" fill="hold" nodeType="withEffect">
                                  <p:stCondLst>
                                    <p:cond delay="0"/>
                                  </p:stCondLst>
                                  <p:childTnLst>
                                    <p:set>
                                      <p:cBhvr>
                                        <p:cTn id="230" dur="1" fill="hold">
                                          <p:stCondLst>
                                            <p:cond delay="0"/>
                                          </p:stCondLst>
                                        </p:cTn>
                                        <p:tgtEl>
                                          <p:spTgt spid="141"/>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128"/>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232"/>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233"/>
                                        </p:tgtEl>
                                        <p:attrNameLst>
                                          <p:attrName>style.visibility</p:attrName>
                                        </p:attrNameLst>
                                      </p:cBhvr>
                                      <p:to>
                                        <p:strVal val="visible"/>
                                      </p:to>
                                    </p:set>
                                  </p:childTnLst>
                                </p:cTn>
                              </p:par>
                              <p:par>
                                <p:cTn id="237" presetID="1" presetClass="entr" presetSubtype="0" fill="hold" grpId="0" nodeType="withEffect">
                                  <p:stCondLst>
                                    <p:cond delay="0"/>
                                  </p:stCondLst>
                                  <p:childTnLst>
                                    <p:set>
                                      <p:cBhvr>
                                        <p:cTn id="238" dur="1" fill="hold">
                                          <p:stCondLst>
                                            <p:cond delay="0"/>
                                          </p:stCondLst>
                                        </p:cTn>
                                        <p:tgtEl>
                                          <p:spTgt spid="234"/>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235"/>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236"/>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237"/>
                                        </p:tgtEl>
                                        <p:attrNameLst>
                                          <p:attrName>style.visibility</p:attrName>
                                        </p:attrNameLst>
                                      </p:cBhvr>
                                      <p:to>
                                        <p:strVal val="visible"/>
                                      </p:to>
                                    </p:set>
                                  </p:childTnLst>
                                </p:cTn>
                              </p:par>
                              <p:par>
                                <p:cTn id="245" presetID="1" presetClass="entr" presetSubtype="0" fill="hold" grpId="0" nodeType="withEffect">
                                  <p:stCondLst>
                                    <p:cond delay="0"/>
                                  </p:stCondLst>
                                  <p:childTnLst>
                                    <p:set>
                                      <p:cBhvr>
                                        <p:cTn id="246" dur="1" fill="hold">
                                          <p:stCondLst>
                                            <p:cond delay="0"/>
                                          </p:stCondLst>
                                        </p:cTn>
                                        <p:tgtEl>
                                          <p:spTgt spid="238"/>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239"/>
                                        </p:tgtEl>
                                        <p:attrNameLst>
                                          <p:attrName>style.visibility</p:attrName>
                                        </p:attrNameLst>
                                      </p:cBhvr>
                                      <p:to>
                                        <p:strVal val="visible"/>
                                      </p:to>
                                    </p:set>
                                  </p:childTnLst>
                                </p:cTn>
                              </p:par>
                              <p:par>
                                <p:cTn id="249" presetID="1" presetClass="entr" presetSubtype="0" fill="hold" grpId="0" nodeType="withEffect">
                                  <p:stCondLst>
                                    <p:cond delay="0"/>
                                  </p:stCondLst>
                                  <p:childTnLst>
                                    <p:set>
                                      <p:cBhvr>
                                        <p:cTn id="250" dur="1" fill="hold">
                                          <p:stCondLst>
                                            <p:cond delay="0"/>
                                          </p:stCondLst>
                                        </p:cTn>
                                        <p:tgtEl>
                                          <p:spTgt spid="240"/>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241"/>
                                        </p:tgtEl>
                                        <p:attrNameLst>
                                          <p:attrName>style.visibility</p:attrName>
                                        </p:attrNameLst>
                                      </p:cBhvr>
                                      <p:to>
                                        <p:strVal val="visible"/>
                                      </p:to>
                                    </p:set>
                                  </p:childTnLst>
                                </p:cTn>
                              </p:par>
                              <p:par>
                                <p:cTn id="253" presetID="1" presetClass="entr" presetSubtype="0" fill="hold" grpId="0" nodeType="withEffect">
                                  <p:stCondLst>
                                    <p:cond delay="0"/>
                                  </p:stCondLst>
                                  <p:childTnLst>
                                    <p:set>
                                      <p:cBhvr>
                                        <p:cTn id="254" dur="1" fill="hold">
                                          <p:stCondLst>
                                            <p:cond delay="0"/>
                                          </p:stCondLst>
                                        </p:cTn>
                                        <p:tgtEl>
                                          <p:spTgt spid="242"/>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243"/>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244"/>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245"/>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246"/>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247"/>
                                        </p:tgtEl>
                                        <p:attrNameLst>
                                          <p:attrName>style.visibility</p:attrName>
                                        </p:attrNameLst>
                                      </p:cBhvr>
                                      <p:to>
                                        <p:strVal val="visible"/>
                                      </p:to>
                                    </p:set>
                                  </p:childTnLst>
                                </p:cTn>
                              </p:par>
                              <p:par>
                                <p:cTn id="265" presetID="1" presetClass="entr" presetSubtype="0" fill="hold" grpId="0" nodeType="withEffect">
                                  <p:stCondLst>
                                    <p:cond delay="0"/>
                                  </p:stCondLst>
                                  <p:childTnLst>
                                    <p:set>
                                      <p:cBhvr>
                                        <p:cTn id="266" dur="1" fill="hold">
                                          <p:stCondLst>
                                            <p:cond delay="0"/>
                                          </p:stCondLst>
                                        </p:cTn>
                                        <p:tgtEl>
                                          <p:spTgt spid="248"/>
                                        </p:tgtEl>
                                        <p:attrNameLst>
                                          <p:attrName>style.visibility</p:attrName>
                                        </p:attrNameLst>
                                      </p:cBhvr>
                                      <p:to>
                                        <p:strVal val="visible"/>
                                      </p:to>
                                    </p:set>
                                  </p:childTnLst>
                                </p:cTn>
                              </p:par>
                              <p:par>
                                <p:cTn id="267" presetID="1" presetClass="entr" presetSubtype="0" fill="hold" grpId="0" nodeType="withEffect">
                                  <p:stCondLst>
                                    <p:cond delay="0"/>
                                  </p:stCondLst>
                                  <p:childTnLst>
                                    <p:set>
                                      <p:cBhvr>
                                        <p:cTn id="268" dur="1" fill="hold">
                                          <p:stCondLst>
                                            <p:cond delay="0"/>
                                          </p:stCondLst>
                                        </p:cTn>
                                        <p:tgtEl>
                                          <p:spTgt spid="249"/>
                                        </p:tgtEl>
                                        <p:attrNameLst>
                                          <p:attrName>style.visibility</p:attrName>
                                        </p:attrNameLst>
                                      </p:cBhvr>
                                      <p:to>
                                        <p:strVal val="visible"/>
                                      </p:to>
                                    </p:set>
                                  </p:childTnLst>
                                </p:cTn>
                              </p:par>
                              <p:par>
                                <p:cTn id="269" presetID="1" presetClass="entr" presetSubtype="0" fill="hold" grpId="0" nodeType="withEffect">
                                  <p:stCondLst>
                                    <p:cond delay="0"/>
                                  </p:stCondLst>
                                  <p:childTnLst>
                                    <p:set>
                                      <p:cBhvr>
                                        <p:cTn id="270" dur="1" fill="hold">
                                          <p:stCondLst>
                                            <p:cond delay="0"/>
                                          </p:stCondLst>
                                        </p:cTn>
                                        <p:tgtEl>
                                          <p:spTgt spid="250"/>
                                        </p:tgtEl>
                                        <p:attrNameLst>
                                          <p:attrName>style.visibility</p:attrName>
                                        </p:attrNameLst>
                                      </p:cBhvr>
                                      <p:to>
                                        <p:strVal val="visible"/>
                                      </p:to>
                                    </p:set>
                                  </p:childTnLst>
                                </p:cTn>
                              </p:par>
                              <p:par>
                                <p:cTn id="271" presetID="1" presetClass="entr" presetSubtype="0" fill="hold" grpId="0" nodeType="withEffect">
                                  <p:stCondLst>
                                    <p:cond delay="0"/>
                                  </p:stCondLst>
                                  <p:childTnLst>
                                    <p:set>
                                      <p:cBhvr>
                                        <p:cTn id="272" dur="1" fill="hold">
                                          <p:stCondLst>
                                            <p:cond delay="0"/>
                                          </p:stCondLst>
                                        </p:cTn>
                                        <p:tgtEl>
                                          <p:spTgt spid="251"/>
                                        </p:tgtEl>
                                        <p:attrNameLst>
                                          <p:attrName>style.visibility</p:attrName>
                                        </p:attrNameLst>
                                      </p:cBhvr>
                                      <p:to>
                                        <p:strVal val="visible"/>
                                      </p:to>
                                    </p:set>
                                  </p:childTnLst>
                                </p:cTn>
                              </p:par>
                              <p:par>
                                <p:cTn id="273" presetID="1" presetClass="entr" presetSubtype="0" fill="hold" grpId="0" nodeType="withEffect">
                                  <p:stCondLst>
                                    <p:cond delay="0"/>
                                  </p:stCondLst>
                                  <p:childTnLst>
                                    <p:set>
                                      <p:cBhvr>
                                        <p:cTn id="274" dur="1" fill="hold">
                                          <p:stCondLst>
                                            <p:cond delay="0"/>
                                          </p:stCondLst>
                                        </p:cTn>
                                        <p:tgtEl>
                                          <p:spTgt spid="252"/>
                                        </p:tgtEl>
                                        <p:attrNameLst>
                                          <p:attrName>style.visibility</p:attrName>
                                        </p:attrNameLst>
                                      </p:cBhvr>
                                      <p:to>
                                        <p:strVal val="visible"/>
                                      </p:to>
                                    </p:set>
                                  </p:childTnLst>
                                </p:cTn>
                              </p:par>
                              <p:par>
                                <p:cTn id="275" presetID="1" presetClass="entr" presetSubtype="0" fill="hold" grpId="0" nodeType="withEffect">
                                  <p:stCondLst>
                                    <p:cond delay="0"/>
                                  </p:stCondLst>
                                  <p:childTnLst>
                                    <p:set>
                                      <p:cBhvr>
                                        <p:cTn id="276" dur="1" fill="hold">
                                          <p:stCondLst>
                                            <p:cond delay="0"/>
                                          </p:stCondLst>
                                        </p:cTn>
                                        <p:tgtEl>
                                          <p:spTgt spid="253"/>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childTnLst>
                                </p:cTn>
                              </p:par>
                              <p:par>
                                <p:cTn id="279" presetID="1" presetClass="entr" presetSubtype="0" fill="hold" grpId="0" nodeType="withEffect">
                                  <p:stCondLst>
                                    <p:cond delay="0"/>
                                  </p:stCondLst>
                                  <p:childTnLst>
                                    <p:set>
                                      <p:cBhvr>
                                        <p:cTn id="280" dur="1" fill="hold">
                                          <p:stCondLst>
                                            <p:cond delay="0"/>
                                          </p:stCondLst>
                                        </p:cTn>
                                        <p:tgtEl>
                                          <p:spTgt spid="255"/>
                                        </p:tgtEl>
                                        <p:attrNameLst>
                                          <p:attrName>style.visibility</p:attrName>
                                        </p:attrNameLst>
                                      </p:cBhvr>
                                      <p:to>
                                        <p:strVal val="visible"/>
                                      </p:to>
                                    </p:set>
                                  </p:childTnLst>
                                </p:cTn>
                              </p:par>
                              <p:par>
                                <p:cTn id="281" presetID="1" presetClass="entr" presetSubtype="0" fill="hold" grpId="0" nodeType="withEffect">
                                  <p:stCondLst>
                                    <p:cond delay="0"/>
                                  </p:stCondLst>
                                  <p:childTnLst>
                                    <p:set>
                                      <p:cBhvr>
                                        <p:cTn id="282" dur="1" fill="hold">
                                          <p:stCondLst>
                                            <p:cond delay="0"/>
                                          </p:stCondLst>
                                        </p:cTn>
                                        <p:tgtEl>
                                          <p:spTgt spid="256"/>
                                        </p:tgtEl>
                                        <p:attrNameLst>
                                          <p:attrName>style.visibility</p:attrName>
                                        </p:attrNameLst>
                                      </p:cBhvr>
                                      <p:to>
                                        <p:strVal val="visible"/>
                                      </p:to>
                                    </p:set>
                                  </p:childTnLst>
                                </p:cTn>
                              </p:par>
                              <p:par>
                                <p:cTn id="283" presetID="1" presetClass="entr" presetSubtype="0" fill="hold" grpId="0" nodeType="withEffect">
                                  <p:stCondLst>
                                    <p:cond delay="0"/>
                                  </p:stCondLst>
                                  <p:childTnLst>
                                    <p:set>
                                      <p:cBhvr>
                                        <p:cTn id="284" dur="1" fill="hold">
                                          <p:stCondLst>
                                            <p:cond delay="0"/>
                                          </p:stCondLst>
                                        </p:cTn>
                                        <p:tgtEl>
                                          <p:spTgt spid="257"/>
                                        </p:tgtEl>
                                        <p:attrNameLst>
                                          <p:attrName>style.visibility</p:attrName>
                                        </p:attrNameLst>
                                      </p:cBhvr>
                                      <p:to>
                                        <p:strVal val="visible"/>
                                      </p:to>
                                    </p:set>
                                  </p:childTnLst>
                                </p:cTn>
                              </p:par>
                              <p:par>
                                <p:cTn id="285" presetID="1" presetClass="entr" presetSubtype="0" fill="hold" grpId="0" nodeType="withEffect">
                                  <p:stCondLst>
                                    <p:cond delay="0"/>
                                  </p:stCondLst>
                                  <p:childTnLst>
                                    <p:set>
                                      <p:cBhvr>
                                        <p:cTn id="286" dur="1" fill="hold">
                                          <p:stCondLst>
                                            <p:cond delay="0"/>
                                          </p:stCondLst>
                                        </p:cTn>
                                        <p:tgtEl>
                                          <p:spTgt spid="258"/>
                                        </p:tgtEl>
                                        <p:attrNameLst>
                                          <p:attrName>style.visibility</p:attrName>
                                        </p:attrNameLst>
                                      </p:cBhvr>
                                      <p:to>
                                        <p:strVal val="visible"/>
                                      </p:to>
                                    </p:set>
                                  </p:childTnLst>
                                </p:cTn>
                              </p:par>
                              <p:par>
                                <p:cTn id="287" presetID="1" presetClass="entr" presetSubtype="0" fill="hold" grpId="0" nodeType="withEffect">
                                  <p:stCondLst>
                                    <p:cond delay="0"/>
                                  </p:stCondLst>
                                  <p:childTnLst>
                                    <p:set>
                                      <p:cBhvr>
                                        <p:cTn id="288" dur="1" fill="hold">
                                          <p:stCondLst>
                                            <p:cond delay="0"/>
                                          </p:stCondLst>
                                        </p:cTn>
                                        <p:tgtEl>
                                          <p:spTgt spid="259"/>
                                        </p:tgtEl>
                                        <p:attrNameLst>
                                          <p:attrName>style.visibility</p:attrName>
                                        </p:attrNameLst>
                                      </p:cBhvr>
                                      <p:to>
                                        <p:strVal val="visible"/>
                                      </p:to>
                                    </p:set>
                                  </p:childTnLst>
                                </p:cTn>
                              </p:par>
                              <p:par>
                                <p:cTn id="289" presetID="1" presetClass="entr" presetSubtype="0" fill="hold" grpId="0" nodeType="withEffect">
                                  <p:stCondLst>
                                    <p:cond delay="0"/>
                                  </p:stCondLst>
                                  <p:childTnLst>
                                    <p:set>
                                      <p:cBhvr>
                                        <p:cTn id="290" dur="1" fill="hold">
                                          <p:stCondLst>
                                            <p:cond delay="0"/>
                                          </p:stCondLst>
                                        </p:cTn>
                                        <p:tgtEl>
                                          <p:spTgt spid="16431"/>
                                        </p:tgtEl>
                                        <p:attrNameLst>
                                          <p:attrName>style.visibility</p:attrName>
                                        </p:attrNameLst>
                                      </p:cBhvr>
                                      <p:to>
                                        <p:strVal val="visible"/>
                                      </p:to>
                                    </p:set>
                                  </p:childTnLst>
                                </p:cTn>
                              </p:par>
                              <p:par>
                                <p:cTn id="291" presetID="1" presetClass="entr" presetSubtype="0" fill="hold" grpId="0" nodeType="withEffect">
                                  <p:stCondLst>
                                    <p:cond delay="0"/>
                                  </p:stCondLst>
                                  <p:childTnLst>
                                    <p:set>
                                      <p:cBhvr>
                                        <p:cTn id="292" dur="1" fill="hold">
                                          <p:stCondLst>
                                            <p:cond delay="0"/>
                                          </p:stCondLst>
                                        </p:cTn>
                                        <p:tgtEl>
                                          <p:spTgt spid="129"/>
                                        </p:tgtEl>
                                        <p:attrNameLst>
                                          <p:attrName>style.visibility</p:attrName>
                                        </p:attrNameLst>
                                      </p:cBhvr>
                                      <p:to>
                                        <p:strVal val="visible"/>
                                      </p:to>
                                    </p:set>
                                  </p:childTnLst>
                                </p:cTn>
                              </p:par>
                              <p:par>
                                <p:cTn id="293" presetID="1" presetClass="entr" presetSubtype="0" fill="hold" grpId="0" nodeType="withEffect">
                                  <p:stCondLst>
                                    <p:cond delay="0"/>
                                  </p:stCondLst>
                                  <p:childTnLst>
                                    <p:set>
                                      <p:cBhvr>
                                        <p:cTn id="294" dur="1" fill="hold">
                                          <p:stCondLst>
                                            <p:cond delay="0"/>
                                          </p:stCondLst>
                                        </p:cTn>
                                        <p:tgtEl>
                                          <p:spTgt spid="16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animBg="1"/>
      <p:bldP spid="16467" grpId="0" animBg="1"/>
      <p:bldP spid="16429" grpId="0" animBg="1"/>
      <p:bldP spid="16430" grpId="0" animBg="1"/>
      <p:bldP spid="16431" grpId="0"/>
      <p:bldP spid="16433" grpId="0" animBg="1"/>
      <p:bldP spid="16436" grpId="0" animBg="1"/>
      <p:bldP spid="16448" grpId="0" animBg="1"/>
      <p:bldP spid="16449" grpId="0" animBg="1"/>
      <p:bldP spid="16466" grpId="0" animBg="1"/>
      <p:bldP spid="16468" grpId="0" animBg="1"/>
      <p:bldP spid="16484" grpId="0" animBg="1"/>
      <p:bldP spid="16486" grpId="0" animBg="1"/>
      <p:bldP spid="16487" grpId="0" animBg="1"/>
      <p:bldP spid="16488" grpId="0" animBg="1"/>
      <p:bldP spid="16489" grpId="0" animBg="1"/>
      <p:bldP spid="16493" grpId="0" animBg="1"/>
      <p:bldP spid="16490" grpId="0"/>
      <p:bldP spid="16425" grpId="0"/>
      <p:bldP spid="16426" grpId="0"/>
      <p:bldP spid="16391" grpId="0"/>
      <p:bldP spid="16392" grpId="0"/>
      <p:bldP spid="16400" grpId="0"/>
      <p:bldP spid="127" grpId="0" animBg="1"/>
      <p:bldP spid="128" grpId="0" animBg="1"/>
      <p:bldP spid="5" grpId="0"/>
      <p:bldP spid="10" grpId="0"/>
      <p:bldP spid="120" grpId="0"/>
      <p:bldP spid="130" grpId="0" animBg="1"/>
      <p:bldP spid="124" grpId="0"/>
      <p:bldP spid="131" grpId="0" animBg="1"/>
      <p:bldP spid="133" grpId="0" animBg="1"/>
      <p:bldP spid="134" grpId="0" animBg="1"/>
      <p:bldP spid="135" grpId="0" animBg="1"/>
      <p:bldP spid="136"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66" grpId="0"/>
      <p:bldP spid="169" grpId="0"/>
      <p:bldP spid="172" grpId="0" animBg="1"/>
      <p:bldP spid="14" grpId="0"/>
      <p:bldP spid="114" grpId="0"/>
      <p:bldP spid="117" grpId="0"/>
      <p:bldP spid="118" grpId="0"/>
      <p:bldP spid="129" grpId="0"/>
      <p:bldP spid="137" grpId="0"/>
      <p:bldP spid="16491" grpId="0" animBg="1"/>
      <p:bldP spid="138" grpId="0"/>
      <p:bldP spid="167" grpId="0" animBg="1"/>
      <p:bldP spid="170" grpId="0" animBg="1"/>
      <p:bldP spid="171" grpId="0" animBg="1"/>
      <p:bldP spid="174" grpId="0" animBg="1"/>
      <p:bldP spid="177" grpId="0" animBg="1"/>
      <p:bldP spid="178" grpId="0" animBg="1"/>
      <p:bldP spid="179" grpId="0" animBg="1"/>
      <p:bldP spid="180" grpId="0" animBg="1"/>
      <p:bldP spid="182" grpId="0" animBg="1"/>
      <p:bldP spid="183"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1" grpId="0" animBg="1"/>
      <p:bldP spid="263" grpId="0"/>
      <p:bldP spid="264" grpId="0"/>
      <p:bldP spid="274" grpId="0"/>
      <p:bldP spid="276" grpId="0"/>
      <p:bldP spid="181" grpId="0"/>
      <p:bldP spid="184" grpId="0"/>
      <p:bldP spid="164" grpId="0" animBg="1"/>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1"/>
          <p:cNvPicPr>
            <a:picLocks noChangeAspect="1" noChangeArrowheads="1"/>
          </p:cNvPicPr>
          <p:nvPr/>
        </p:nvPicPr>
        <p:blipFill>
          <a:blip r:embed="rId4" cstate="print"/>
          <a:srcRect/>
          <a:stretch>
            <a:fillRect/>
          </a:stretch>
        </p:blipFill>
        <p:spPr bwMode="auto">
          <a:xfrm>
            <a:off x="3415257" y="2809874"/>
            <a:ext cx="2528343" cy="2514601"/>
          </a:xfrm>
          <a:prstGeom prst="rect">
            <a:avLst/>
          </a:prstGeom>
          <a:noFill/>
          <a:ln w="9525">
            <a:noFill/>
            <a:miter lim="800000"/>
            <a:headEnd/>
            <a:tailEnd/>
          </a:ln>
        </p:spPr>
      </p:pic>
      <p:pic>
        <p:nvPicPr>
          <p:cNvPr id="2053" name="Picture 6"/>
          <p:cNvPicPr>
            <a:picLocks noChangeAspect="1" noChangeArrowheads="1"/>
          </p:cNvPicPr>
          <p:nvPr/>
        </p:nvPicPr>
        <p:blipFill>
          <a:blip r:embed="rId5" cstate="print"/>
          <a:srcRect/>
          <a:stretch>
            <a:fillRect/>
          </a:stretch>
        </p:blipFill>
        <p:spPr bwMode="auto">
          <a:xfrm>
            <a:off x="328812" y="2795171"/>
            <a:ext cx="2493348" cy="2500313"/>
          </a:xfrm>
          <a:prstGeom prst="rect">
            <a:avLst/>
          </a:prstGeom>
          <a:noFill/>
          <a:ln w="9525">
            <a:noFill/>
            <a:miter lim="800000"/>
            <a:headEnd/>
            <a:tailEnd/>
          </a:ln>
        </p:spPr>
      </p:pic>
      <p:sp>
        <p:nvSpPr>
          <p:cNvPr id="2058" name="Rectangle 6"/>
          <p:cNvSpPr>
            <a:spLocks noChangeArrowheads="1"/>
          </p:cNvSpPr>
          <p:nvPr/>
        </p:nvSpPr>
        <p:spPr bwMode="auto">
          <a:xfrm rot="-5400000">
            <a:off x="-516969" y="3912215"/>
            <a:ext cx="1372492" cy="338554"/>
          </a:xfrm>
          <a:prstGeom prst="rect">
            <a:avLst/>
          </a:prstGeom>
          <a:noFill/>
          <a:ln w="9525">
            <a:noFill/>
            <a:miter lim="800000"/>
            <a:headEnd/>
            <a:tailEnd/>
          </a:ln>
        </p:spPr>
        <p:txBody>
          <a:bodyPr wrap="none">
            <a:spAutoFit/>
          </a:bodyPr>
          <a:lstStyle/>
          <a:p>
            <a:r>
              <a:rPr lang="en-US" sz="1600" dirty="0"/>
              <a:t>Depth (mbsf)</a:t>
            </a:r>
            <a:endParaRPr lang="en-US" sz="1600" baseline="30000" dirty="0"/>
          </a:p>
        </p:txBody>
      </p:sp>
      <p:sp>
        <p:nvSpPr>
          <p:cNvPr id="2059" name="Rectangle 6"/>
          <p:cNvSpPr>
            <a:spLocks noChangeArrowheads="1"/>
          </p:cNvSpPr>
          <p:nvPr/>
        </p:nvSpPr>
        <p:spPr bwMode="auto">
          <a:xfrm rot="-5400000">
            <a:off x="2405997" y="3897481"/>
            <a:ext cx="1622560" cy="338554"/>
          </a:xfrm>
          <a:prstGeom prst="rect">
            <a:avLst/>
          </a:prstGeom>
          <a:noFill/>
          <a:ln w="9525">
            <a:noFill/>
            <a:miter lim="800000"/>
            <a:headEnd/>
            <a:tailEnd/>
          </a:ln>
        </p:spPr>
        <p:txBody>
          <a:bodyPr wrap="none">
            <a:spAutoFit/>
          </a:bodyPr>
          <a:lstStyle/>
          <a:p>
            <a:r>
              <a:rPr lang="en-US" sz="1600" dirty="0"/>
              <a:t>∆ (Alk+Ca+Mg)</a:t>
            </a:r>
            <a:endParaRPr lang="en-US" sz="1600" baseline="30000" dirty="0"/>
          </a:p>
        </p:txBody>
      </p:sp>
      <p:sp>
        <p:nvSpPr>
          <p:cNvPr id="21" name="Slide Number Placeholder 20"/>
          <p:cNvSpPr>
            <a:spLocks noGrp="1"/>
          </p:cNvSpPr>
          <p:nvPr>
            <p:ph type="sldNum" sz="quarter" idx="12"/>
          </p:nvPr>
        </p:nvSpPr>
        <p:spPr/>
        <p:txBody>
          <a:bodyPr/>
          <a:lstStyle/>
          <a:p>
            <a:pPr>
              <a:defRPr/>
            </a:pPr>
            <a:fld id="{B60E1026-732D-4835-866C-B456442DB8DE}" type="slidenum">
              <a:rPr lang="en-US" smtClean="0"/>
              <a:pPr>
                <a:defRPr/>
              </a:pPr>
              <a:t>40</a:t>
            </a:fld>
            <a:endParaRPr lang="en-US" dirty="0"/>
          </a:p>
        </p:txBody>
      </p:sp>
      <p:pic>
        <p:nvPicPr>
          <p:cNvPr id="2063" name="Picture 3" descr="BD10219_"/>
          <p:cNvPicPr>
            <a:picLocks noChangeArrowheads="1"/>
          </p:cNvPicPr>
          <p:nvPr/>
        </p:nvPicPr>
        <p:blipFill>
          <a:blip r:embed="rId6"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2066" name="Rectangle 6"/>
          <p:cNvSpPr>
            <a:spLocks noChangeArrowheads="1"/>
          </p:cNvSpPr>
          <p:nvPr/>
        </p:nvSpPr>
        <p:spPr bwMode="auto">
          <a:xfrm>
            <a:off x="1549552" y="3147596"/>
            <a:ext cx="1105931" cy="338554"/>
          </a:xfrm>
          <a:prstGeom prst="rect">
            <a:avLst/>
          </a:prstGeom>
          <a:noFill/>
          <a:ln w="9525">
            <a:noFill/>
            <a:miter lim="800000"/>
            <a:headEnd/>
            <a:tailEnd/>
          </a:ln>
        </p:spPr>
        <p:txBody>
          <a:bodyPr wrap="square">
            <a:spAutoFit/>
          </a:bodyPr>
          <a:lstStyle/>
          <a:p>
            <a:r>
              <a:rPr lang="en-US" sz="1600" dirty="0"/>
              <a:t>Site 1244</a:t>
            </a:r>
          </a:p>
        </p:txBody>
      </p:sp>
      <p:graphicFrame>
        <p:nvGraphicFramePr>
          <p:cNvPr id="2050" name="Object 1"/>
          <p:cNvGraphicFramePr>
            <a:graphicFrameLocks noChangeAspect="1"/>
          </p:cNvGraphicFramePr>
          <p:nvPr/>
        </p:nvGraphicFramePr>
        <p:xfrm>
          <a:off x="228600" y="1295400"/>
          <a:ext cx="3810000" cy="358775"/>
        </p:xfrm>
        <a:graphic>
          <a:graphicData uri="http://schemas.openxmlformats.org/presentationml/2006/ole">
            <mc:AlternateContent xmlns:mc="http://schemas.openxmlformats.org/markup-compatibility/2006">
              <mc:Choice xmlns:v="urn:schemas-microsoft-com:vml" Requires="v">
                <p:oleObj spid="_x0000_s1094661" name="Equation" r:id="rId7" imgW="2565170" imgH="241415" progId="Equation.DSMT4">
                  <p:embed/>
                </p:oleObj>
              </mc:Choice>
              <mc:Fallback>
                <p:oleObj name="Equation" r:id="rId7" imgW="2565170" imgH="241415" progId="Equation.DSMT4">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1295400"/>
                        <a:ext cx="3810000" cy="358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1" name="Object 2"/>
          <p:cNvGraphicFramePr>
            <a:graphicFrameLocks noChangeAspect="1"/>
          </p:cNvGraphicFramePr>
          <p:nvPr/>
        </p:nvGraphicFramePr>
        <p:xfrm>
          <a:off x="4876800" y="1295400"/>
          <a:ext cx="3627438" cy="352425"/>
        </p:xfrm>
        <a:graphic>
          <a:graphicData uri="http://schemas.openxmlformats.org/presentationml/2006/ole">
            <mc:AlternateContent xmlns:mc="http://schemas.openxmlformats.org/markup-compatibility/2006">
              <mc:Choice xmlns:v="urn:schemas-microsoft-com:vml" Requires="v">
                <p:oleObj spid="_x0000_s1094662" name="Equation" r:id="rId9" imgW="2488557" imgH="241415" progId="Equation.DSMT4">
                  <p:embed/>
                </p:oleObj>
              </mc:Choice>
              <mc:Fallback>
                <p:oleObj name="Equation" r:id="rId9" imgW="2488557" imgH="241415" progId="Equation.DSMT4">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800" y="1295400"/>
                        <a:ext cx="3627438" cy="352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TextBox 113"/>
          <p:cNvSpPr txBox="1">
            <a:spLocks noChangeArrowheads="1"/>
          </p:cNvSpPr>
          <p:nvPr/>
        </p:nvSpPr>
        <p:spPr bwMode="auto">
          <a:xfrm>
            <a:off x="0" y="6519446"/>
            <a:ext cx="4191000" cy="338554"/>
          </a:xfrm>
          <a:prstGeom prst="rect">
            <a:avLst/>
          </a:prstGeom>
          <a:noFill/>
          <a:ln w="9525">
            <a:noFill/>
            <a:miter lim="800000"/>
            <a:headEnd/>
            <a:tailEnd/>
          </a:ln>
        </p:spPr>
        <p:txBody>
          <a:bodyPr wrap="square">
            <a:spAutoFit/>
          </a:bodyPr>
          <a:lstStyle/>
          <a:p>
            <a:r>
              <a:rPr lang="en-US" sz="1600" i="1" dirty="0" smtClean="0"/>
              <a:t>Dickens and Snyder., </a:t>
            </a:r>
            <a:r>
              <a:rPr lang="en-US" sz="1600" i="1" dirty="0"/>
              <a:t>Fire in the ice, </a:t>
            </a:r>
            <a:r>
              <a:rPr lang="en-US" sz="1600" dirty="0"/>
              <a:t>(</a:t>
            </a:r>
            <a:r>
              <a:rPr lang="en-US" sz="1600" dirty="0" smtClean="0"/>
              <a:t>2009)</a:t>
            </a:r>
            <a:endParaRPr lang="en-US" sz="1600" dirty="0"/>
          </a:p>
        </p:txBody>
      </p:sp>
      <p:pic>
        <p:nvPicPr>
          <p:cNvPr id="24" name="Picture 1"/>
          <p:cNvPicPr>
            <a:picLocks noChangeAspect="1" noChangeArrowheads="1"/>
          </p:cNvPicPr>
          <p:nvPr/>
        </p:nvPicPr>
        <p:blipFill>
          <a:blip r:embed="rId11" cstate="print"/>
          <a:srcRect l="2222" t="2222" r="2222" b="2222"/>
          <a:stretch>
            <a:fillRect/>
          </a:stretch>
        </p:blipFill>
        <p:spPr bwMode="auto">
          <a:xfrm>
            <a:off x="6477000" y="2785647"/>
            <a:ext cx="2667000" cy="2667000"/>
          </a:xfrm>
          <a:prstGeom prst="rect">
            <a:avLst/>
          </a:prstGeom>
          <a:noFill/>
          <a:ln w="9525">
            <a:noFill/>
            <a:miter lim="800000"/>
            <a:headEnd/>
            <a:tailEnd/>
          </a:ln>
        </p:spPr>
      </p:pic>
      <p:sp>
        <p:nvSpPr>
          <p:cNvPr id="28" name="Rectangle 6"/>
          <p:cNvSpPr>
            <a:spLocks noChangeArrowheads="1"/>
          </p:cNvSpPr>
          <p:nvPr/>
        </p:nvSpPr>
        <p:spPr bwMode="auto">
          <a:xfrm rot="-5400000">
            <a:off x="5617131" y="3874115"/>
            <a:ext cx="1372492" cy="338554"/>
          </a:xfrm>
          <a:prstGeom prst="rect">
            <a:avLst/>
          </a:prstGeom>
          <a:noFill/>
          <a:ln w="9525">
            <a:noFill/>
            <a:miter lim="800000"/>
            <a:headEnd/>
            <a:tailEnd/>
          </a:ln>
        </p:spPr>
        <p:txBody>
          <a:bodyPr wrap="none">
            <a:spAutoFit/>
          </a:bodyPr>
          <a:lstStyle/>
          <a:p>
            <a:r>
              <a:rPr lang="en-US" sz="1600" dirty="0"/>
              <a:t>Depth (mbsf)</a:t>
            </a:r>
            <a:endParaRPr lang="en-US" sz="1600" baseline="30000" dirty="0"/>
          </a:p>
        </p:txBody>
      </p:sp>
      <p:sp>
        <p:nvSpPr>
          <p:cNvPr id="25" name="Rectangle 6"/>
          <p:cNvSpPr>
            <a:spLocks noChangeArrowheads="1"/>
          </p:cNvSpPr>
          <p:nvPr/>
        </p:nvSpPr>
        <p:spPr bwMode="auto">
          <a:xfrm>
            <a:off x="0" y="1"/>
            <a:ext cx="9144000" cy="553998"/>
          </a:xfrm>
          <a:prstGeom prst="rect">
            <a:avLst/>
          </a:prstGeom>
          <a:noFill/>
          <a:ln w="9525">
            <a:noFill/>
            <a:miter lim="800000"/>
            <a:headEnd/>
            <a:tailEnd/>
          </a:ln>
        </p:spPr>
        <p:txBody>
          <a:bodyPr wrap="square">
            <a:spAutoFit/>
          </a:bodyPr>
          <a:lstStyle/>
          <a:p>
            <a:pPr algn="ctr"/>
            <a:r>
              <a:rPr lang="en-US" sz="3000" b="1" dirty="0" smtClean="0">
                <a:solidFill>
                  <a:schemeClr val="tx2"/>
                </a:solidFill>
              </a:rPr>
              <a:t>Counterarguments for AOM and methanogenesis</a:t>
            </a:r>
            <a:endParaRPr lang="en-US" sz="3000" b="1" dirty="0">
              <a:solidFill>
                <a:schemeClr val="tx2"/>
              </a:solidFill>
            </a:endParaRPr>
          </a:p>
        </p:txBody>
      </p:sp>
      <p:sp>
        <p:nvSpPr>
          <p:cNvPr id="26" name="Rectangle 25"/>
          <p:cNvSpPr/>
          <p:nvPr/>
        </p:nvSpPr>
        <p:spPr>
          <a:xfrm>
            <a:off x="4953000" y="1714500"/>
            <a:ext cx="3733800" cy="369332"/>
          </a:xfrm>
          <a:prstGeom prst="rect">
            <a:avLst/>
          </a:prstGeom>
          <a:solidFill>
            <a:schemeClr val="bg1"/>
          </a:solidFill>
        </p:spPr>
        <p:txBody>
          <a:bodyPr wrap="square">
            <a:spAutoFit/>
          </a:bodyPr>
          <a:lstStyle/>
          <a:p>
            <a:pPr marL="57150" lvl="1"/>
            <a:r>
              <a:rPr lang="en-US" b="1" dirty="0" smtClean="0"/>
              <a:t>Methanogenesis; </a:t>
            </a:r>
            <a:r>
              <a:rPr lang="el-GR" dirty="0" smtClean="0">
                <a:solidFill>
                  <a:srgbClr val="2D0BFB"/>
                </a:solidFill>
              </a:rPr>
              <a:t>δ</a:t>
            </a:r>
            <a:r>
              <a:rPr lang="en-US" baseline="30000" dirty="0" smtClean="0">
                <a:solidFill>
                  <a:srgbClr val="2D0BFB"/>
                </a:solidFill>
              </a:rPr>
              <a:t>13</a:t>
            </a:r>
            <a:r>
              <a:rPr lang="en-US" dirty="0" smtClean="0">
                <a:solidFill>
                  <a:srgbClr val="2D0BFB"/>
                </a:solidFill>
              </a:rPr>
              <a:t>C</a:t>
            </a:r>
            <a:r>
              <a:rPr lang="en-US" baseline="-25000" dirty="0" smtClean="0">
                <a:solidFill>
                  <a:srgbClr val="2D0BFB"/>
                </a:solidFill>
              </a:rPr>
              <a:t>DIC</a:t>
            </a:r>
            <a:r>
              <a:rPr lang="en-US" dirty="0" smtClean="0">
                <a:solidFill>
                  <a:srgbClr val="2D0BFB"/>
                </a:solidFill>
              </a:rPr>
              <a:t> ≈</a:t>
            </a:r>
            <a:r>
              <a:rPr lang="en-US" dirty="0" smtClean="0">
                <a:solidFill>
                  <a:srgbClr val="2D0BFB"/>
                </a:solidFill>
                <a:sym typeface="Wingdings" pitchFamily="2" charset="2"/>
              </a:rPr>
              <a:t> 10‰</a:t>
            </a:r>
            <a:r>
              <a:rPr lang="en-US" b="1" dirty="0" smtClean="0"/>
              <a:t> </a:t>
            </a:r>
            <a:endParaRPr lang="en-US" sz="1400" dirty="0">
              <a:solidFill>
                <a:srgbClr val="FF0000"/>
              </a:solidFill>
            </a:endParaRPr>
          </a:p>
        </p:txBody>
      </p:sp>
      <p:sp>
        <p:nvSpPr>
          <p:cNvPr id="27" name="Rectangle 5"/>
          <p:cNvSpPr>
            <a:spLocks noChangeArrowheads="1"/>
          </p:cNvSpPr>
          <p:nvPr/>
        </p:nvSpPr>
        <p:spPr bwMode="auto">
          <a:xfrm>
            <a:off x="447675" y="6019800"/>
            <a:ext cx="2209800" cy="338554"/>
          </a:xfrm>
          <a:prstGeom prst="rect">
            <a:avLst/>
          </a:prstGeom>
          <a:noFill/>
          <a:ln w="9525">
            <a:noFill/>
            <a:miter lim="800000"/>
            <a:headEnd/>
            <a:tailEnd/>
          </a:ln>
        </p:spPr>
        <p:txBody>
          <a:bodyPr wrap="square">
            <a:spAutoFit/>
          </a:bodyPr>
          <a:lstStyle/>
          <a:p>
            <a:r>
              <a:rPr lang="en-US" sz="1600" dirty="0"/>
              <a:t>Flux units mol/m</a:t>
            </a:r>
            <a:r>
              <a:rPr lang="en-US" sz="1600" baseline="30000" dirty="0"/>
              <a:t>2</a:t>
            </a:r>
            <a:r>
              <a:rPr lang="en-US" sz="1600" dirty="0"/>
              <a:t>kyr</a:t>
            </a:r>
          </a:p>
        </p:txBody>
      </p:sp>
      <p:graphicFrame>
        <p:nvGraphicFramePr>
          <p:cNvPr id="423940" name="Object 4"/>
          <p:cNvGraphicFramePr>
            <a:graphicFrameLocks noChangeAspect="1"/>
          </p:cNvGraphicFramePr>
          <p:nvPr/>
        </p:nvGraphicFramePr>
        <p:xfrm>
          <a:off x="5029200" y="2181225"/>
          <a:ext cx="3314700" cy="350838"/>
        </p:xfrm>
        <a:graphic>
          <a:graphicData uri="http://schemas.openxmlformats.org/presentationml/2006/ole">
            <mc:AlternateContent xmlns:mc="http://schemas.openxmlformats.org/markup-compatibility/2006">
              <mc:Choice xmlns:v="urn:schemas-microsoft-com:vml" Requires="v">
                <p:oleObj spid="_x0000_s1094663" name="Equation" r:id="rId12" imgW="2285724" imgH="241415" progId="Equation.DSMT4">
                  <p:embed/>
                </p:oleObj>
              </mc:Choice>
              <mc:Fallback>
                <p:oleObj name="Equation" r:id="rId12" imgW="2285724" imgH="241415" progId="Equation.DSMT4">
                  <p:embed/>
                  <p:pic>
                    <p:nvPicPr>
                      <p:cNvPr id="0"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29200" y="2181225"/>
                        <a:ext cx="3314700" cy="3508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Rectangle 6"/>
          <p:cNvSpPr>
            <a:spLocks noChangeArrowheads="1"/>
          </p:cNvSpPr>
          <p:nvPr/>
        </p:nvSpPr>
        <p:spPr bwMode="auto">
          <a:xfrm>
            <a:off x="457200" y="5410200"/>
            <a:ext cx="2125775" cy="338554"/>
          </a:xfrm>
          <a:prstGeom prst="rect">
            <a:avLst/>
          </a:prstGeom>
          <a:noFill/>
          <a:ln w="9525">
            <a:noFill/>
            <a:miter lim="800000"/>
            <a:headEnd/>
            <a:tailEnd/>
          </a:ln>
        </p:spPr>
        <p:txBody>
          <a:bodyPr wrap="none">
            <a:spAutoFit/>
          </a:bodyPr>
          <a:lstStyle/>
          <a:p>
            <a:r>
              <a:rPr lang="en-US" sz="1600" dirty="0"/>
              <a:t>SO</a:t>
            </a:r>
            <a:r>
              <a:rPr lang="en-US" sz="1600" baseline="-25000" dirty="0"/>
              <a:t>4</a:t>
            </a:r>
            <a:r>
              <a:rPr lang="en-US" sz="1600" baseline="30000" dirty="0"/>
              <a:t>2-</a:t>
            </a:r>
            <a:r>
              <a:rPr lang="en-US" sz="1600" dirty="0"/>
              <a:t>, Alkalinity (mM)</a:t>
            </a:r>
            <a:endParaRPr lang="en-US" sz="1600" baseline="30000" dirty="0"/>
          </a:p>
        </p:txBody>
      </p:sp>
      <p:sp>
        <p:nvSpPr>
          <p:cNvPr id="33" name="Rectangle 6"/>
          <p:cNvSpPr>
            <a:spLocks noChangeArrowheads="1"/>
          </p:cNvSpPr>
          <p:nvPr/>
        </p:nvSpPr>
        <p:spPr bwMode="auto">
          <a:xfrm>
            <a:off x="4576203" y="5410200"/>
            <a:ext cx="681597" cy="338554"/>
          </a:xfrm>
          <a:prstGeom prst="rect">
            <a:avLst/>
          </a:prstGeom>
          <a:noFill/>
          <a:ln w="9525">
            <a:noFill/>
            <a:miter lim="800000"/>
            <a:headEnd/>
            <a:tailEnd/>
          </a:ln>
        </p:spPr>
        <p:txBody>
          <a:bodyPr wrap="none">
            <a:spAutoFit/>
          </a:bodyPr>
          <a:lstStyle/>
          <a:p>
            <a:r>
              <a:rPr lang="en-US" sz="1600" dirty="0"/>
              <a:t>∆SO</a:t>
            </a:r>
            <a:r>
              <a:rPr lang="en-US" sz="1600" baseline="-25000" dirty="0"/>
              <a:t>4</a:t>
            </a:r>
            <a:endParaRPr lang="en-US" sz="1600" baseline="30000" dirty="0"/>
          </a:p>
        </p:txBody>
      </p:sp>
      <p:cxnSp>
        <p:nvCxnSpPr>
          <p:cNvPr id="35" name="Straight Arrow Connector 34"/>
          <p:cNvCxnSpPr/>
          <p:nvPr/>
        </p:nvCxnSpPr>
        <p:spPr>
          <a:xfrm flipH="1" flipV="1">
            <a:off x="7924800" y="3962400"/>
            <a:ext cx="533400" cy="762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5"/>
          <p:cNvSpPr>
            <a:spLocks noChangeArrowheads="1"/>
          </p:cNvSpPr>
          <p:nvPr/>
        </p:nvSpPr>
        <p:spPr bwMode="auto">
          <a:xfrm>
            <a:off x="6877050" y="4533900"/>
            <a:ext cx="990600" cy="524272"/>
          </a:xfrm>
          <a:prstGeom prst="rect">
            <a:avLst/>
          </a:prstGeom>
          <a:solidFill>
            <a:schemeClr val="bg1"/>
          </a:solidFill>
          <a:ln w="9525">
            <a:noFill/>
            <a:miter lim="800000"/>
            <a:headEnd/>
            <a:tailEnd/>
          </a:ln>
        </p:spPr>
        <p:txBody>
          <a:bodyPr wrap="none" anchor="ctr"/>
          <a:lstStyle/>
          <a:p>
            <a:endParaRPr lang="en-US" dirty="0"/>
          </a:p>
        </p:txBody>
      </p:sp>
      <p:sp>
        <p:nvSpPr>
          <p:cNvPr id="37" name="Rectangle 36"/>
          <p:cNvSpPr/>
          <p:nvPr/>
        </p:nvSpPr>
        <p:spPr>
          <a:xfrm>
            <a:off x="6898709" y="4438650"/>
            <a:ext cx="2095445" cy="646331"/>
          </a:xfrm>
          <a:prstGeom prst="rect">
            <a:avLst/>
          </a:prstGeom>
        </p:spPr>
        <p:txBody>
          <a:bodyPr wrap="none">
            <a:spAutoFit/>
          </a:bodyPr>
          <a:lstStyle/>
          <a:p>
            <a:pPr algn="ctr"/>
            <a:r>
              <a:rPr lang="en-US" dirty="0" smtClean="0">
                <a:solidFill>
                  <a:srgbClr val="FF0000"/>
                </a:solidFill>
                <a:sym typeface="Wingdings" pitchFamily="2" charset="2"/>
              </a:rPr>
              <a:t>+10‰</a:t>
            </a:r>
          </a:p>
          <a:p>
            <a:pPr algn="ctr"/>
            <a:r>
              <a:rPr lang="en-US" dirty="0" smtClean="0">
                <a:solidFill>
                  <a:srgbClr val="FF0000"/>
                </a:solidFill>
                <a:sym typeface="Wingdings" pitchFamily="2" charset="2"/>
              </a:rPr>
              <a:t> (methanogenesis)</a:t>
            </a:r>
            <a:endParaRPr lang="en-US" dirty="0">
              <a:solidFill>
                <a:srgbClr val="FF0000"/>
              </a:solidFill>
            </a:endParaRPr>
          </a:p>
        </p:txBody>
      </p:sp>
      <p:sp>
        <p:nvSpPr>
          <p:cNvPr id="39" name="Rectangle 38"/>
          <p:cNvSpPr/>
          <p:nvPr/>
        </p:nvSpPr>
        <p:spPr>
          <a:xfrm>
            <a:off x="7591425" y="3219450"/>
            <a:ext cx="1505540" cy="369332"/>
          </a:xfrm>
          <a:prstGeom prst="rect">
            <a:avLst/>
          </a:prstGeom>
          <a:noFill/>
        </p:spPr>
        <p:txBody>
          <a:bodyPr wrap="none">
            <a:spAutoFit/>
          </a:bodyPr>
          <a:lstStyle/>
          <a:p>
            <a:r>
              <a:rPr lang="en-US" dirty="0" smtClean="0">
                <a:solidFill>
                  <a:srgbClr val="2D0BFB"/>
                </a:solidFill>
                <a:sym typeface="Wingdings" pitchFamily="2" charset="2"/>
              </a:rPr>
              <a:t>-60‰ (AOM)</a:t>
            </a:r>
            <a:endParaRPr lang="en-US" dirty="0">
              <a:solidFill>
                <a:srgbClr val="2D0BFB"/>
              </a:solidFill>
            </a:endParaRPr>
          </a:p>
        </p:txBody>
      </p:sp>
      <p:cxnSp>
        <p:nvCxnSpPr>
          <p:cNvPr id="40" name="Straight Arrow Connector 39"/>
          <p:cNvCxnSpPr/>
          <p:nvPr/>
        </p:nvCxnSpPr>
        <p:spPr>
          <a:xfrm rot="10800000">
            <a:off x="7391400" y="3248025"/>
            <a:ext cx="914400" cy="1588"/>
          </a:xfrm>
          <a:prstGeom prst="straightConnector1">
            <a:avLst/>
          </a:prstGeom>
          <a:ln w="28575">
            <a:solidFill>
              <a:srgbClr val="2D0BFB"/>
            </a:solidFill>
            <a:tailEnd type="arrow"/>
          </a:ln>
        </p:spPr>
        <p:style>
          <a:lnRef idx="1">
            <a:schemeClr val="accent1"/>
          </a:lnRef>
          <a:fillRef idx="0">
            <a:schemeClr val="accent1"/>
          </a:fillRef>
          <a:effectRef idx="0">
            <a:schemeClr val="accent1"/>
          </a:effectRef>
          <a:fontRef idx="minor">
            <a:schemeClr val="tx1"/>
          </a:fontRef>
        </p:style>
      </p:cxnSp>
      <p:sp>
        <p:nvSpPr>
          <p:cNvPr id="41" name="Rectangle 8"/>
          <p:cNvSpPr>
            <a:spLocks noChangeArrowheads="1"/>
          </p:cNvSpPr>
          <p:nvPr/>
        </p:nvSpPr>
        <p:spPr bwMode="auto">
          <a:xfrm>
            <a:off x="5833478" y="5724525"/>
            <a:ext cx="3081293" cy="338554"/>
          </a:xfrm>
          <a:prstGeom prst="rect">
            <a:avLst/>
          </a:prstGeom>
          <a:solidFill>
            <a:schemeClr val="bg1"/>
          </a:solidFill>
          <a:ln w="9525">
            <a:noFill/>
            <a:miter lim="800000"/>
            <a:headEnd/>
            <a:tailEnd/>
          </a:ln>
        </p:spPr>
        <p:txBody>
          <a:bodyPr wrap="none">
            <a:spAutoFit/>
          </a:bodyPr>
          <a:lstStyle/>
          <a:p>
            <a:r>
              <a:rPr lang="en-US" sz="1600" dirty="0">
                <a:solidFill>
                  <a:srgbClr val="FF0000"/>
                </a:solidFill>
              </a:rPr>
              <a:t>Deep </a:t>
            </a:r>
            <a:r>
              <a:rPr lang="en-US" sz="1600" dirty="0" smtClean="0">
                <a:solidFill>
                  <a:srgbClr val="FF0000"/>
                </a:solidFill>
              </a:rPr>
              <a:t>DIC flux is </a:t>
            </a:r>
            <a:r>
              <a:rPr lang="en-US" sz="1600" dirty="0">
                <a:solidFill>
                  <a:srgbClr val="FF0000"/>
                </a:solidFill>
              </a:rPr>
              <a:t>enriched in </a:t>
            </a:r>
            <a:r>
              <a:rPr lang="en-US" sz="1600" baseline="30000" dirty="0">
                <a:solidFill>
                  <a:srgbClr val="FF0000"/>
                </a:solidFill>
              </a:rPr>
              <a:t>13</a:t>
            </a:r>
            <a:r>
              <a:rPr lang="en-US" sz="1600" dirty="0">
                <a:solidFill>
                  <a:srgbClr val="FF0000"/>
                </a:solidFill>
              </a:rPr>
              <a:t>C</a:t>
            </a:r>
          </a:p>
        </p:txBody>
      </p:sp>
      <p:sp>
        <p:nvSpPr>
          <p:cNvPr id="29" name="Rectangle 9"/>
          <p:cNvSpPr>
            <a:spLocks noChangeArrowheads="1"/>
          </p:cNvSpPr>
          <p:nvPr/>
        </p:nvSpPr>
        <p:spPr bwMode="auto">
          <a:xfrm>
            <a:off x="152400" y="838200"/>
            <a:ext cx="9144000" cy="369332"/>
          </a:xfrm>
          <a:prstGeom prst="rect">
            <a:avLst/>
          </a:prstGeom>
          <a:noFill/>
          <a:ln w="9525">
            <a:noFill/>
            <a:miter lim="800000"/>
            <a:headEnd/>
            <a:tailEnd/>
          </a:ln>
        </p:spPr>
        <p:txBody>
          <a:bodyPr>
            <a:spAutoFit/>
          </a:bodyPr>
          <a:lstStyle/>
          <a:p>
            <a:pPr marL="57150" lvl="1"/>
            <a:r>
              <a:rPr lang="en-US" b="1" dirty="0" smtClean="0"/>
              <a:t>          OSR </a:t>
            </a:r>
            <a:r>
              <a:rPr lang="en-US" b="1" dirty="0"/>
              <a:t>(</a:t>
            </a:r>
            <a:r>
              <a:rPr lang="en-US" b="1" dirty="0">
                <a:solidFill>
                  <a:srgbClr val="FF0000"/>
                </a:solidFill>
              </a:rPr>
              <a:t>2:1</a:t>
            </a:r>
            <a:r>
              <a:rPr lang="en-US" b="1" dirty="0" smtClean="0"/>
              <a:t>); </a:t>
            </a:r>
            <a:r>
              <a:rPr lang="el-GR" dirty="0" smtClean="0">
                <a:solidFill>
                  <a:srgbClr val="2D0BFB"/>
                </a:solidFill>
              </a:rPr>
              <a:t>δ</a:t>
            </a:r>
            <a:r>
              <a:rPr lang="en-US" baseline="30000" dirty="0" smtClean="0">
                <a:solidFill>
                  <a:srgbClr val="2D0BFB"/>
                </a:solidFill>
              </a:rPr>
              <a:t>13</a:t>
            </a:r>
            <a:r>
              <a:rPr lang="en-US" dirty="0" smtClean="0">
                <a:solidFill>
                  <a:srgbClr val="2D0BFB"/>
                </a:solidFill>
              </a:rPr>
              <a:t>C</a:t>
            </a:r>
            <a:r>
              <a:rPr lang="en-US" baseline="-25000" dirty="0" smtClean="0">
                <a:solidFill>
                  <a:srgbClr val="2D0BFB"/>
                </a:solidFill>
              </a:rPr>
              <a:t>DIC</a:t>
            </a:r>
            <a:r>
              <a:rPr lang="en-US" dirty="0" smtClean="0">
                <a:solidFill>
                  <a:srgbClr val="2D0BFB"/>
                </a:solidFill>
              </a:rPr>
              <a:t> ≈</a:t>
            </a:r>
            <a:r>
              <a:rPr lang="en-US" dirty="0" smtClean="0">
                <a:solidFill>
                  <a:srgbClr val="2D0BFB"/>
                </a:solidFill>
                <a:sym typeface="Wingdings" pitchFamily="2" charset="2"/>
              </a:rPr>
              <a:t> -25‰ </a:t>
            </a:r>
            <a:r>
              <a:rPr lang="en-US" b="1" dirty="0" smtClean="0"/>
              <a:t>		           AOM (</a:t>
            </a:r>
            <a:r>
              <a:rPr lang="en-US" b="1" dirty="0" smtClean="0">
                <a:solidFill>
                  <a:srgbClr val="FF0000"/>
                </a:solidFill>
              </a:rPr>
              <a:t>1:1</a:t>
            </a:r>
            <a:r>
              <a:rPr lang="en-US" b="1" dirty="0" smtClean="0"/>
              <a:t>); </a:t>
            </a:r>
            <a:r>
              <a:rPr lang="el-GR" dirty="0" smtClean="0">
                <a:solidFill>
                  <a:srgbClr val="2D0BFB"/>
                </a:solidFill>
              </a:rPr>
              <a:t>δ</a:t>
            </a:r>
            <a:r>
              <a:rPr lang="en-US" baseline="30000" dirty="0" smtClean="0">
                <a:solidFill>
                  <a:srgbClr val="2D0BFB"/>
                </a:solidFill>
              </a:rPr>
              <a:t>13</a:t>
            </a:r>
            <a:r>
              <a:rPr lang="en-US" dirty="0" smtClean="0">
                <a:solidFill>
                  <a:srgbClr val="2D0BFB"/>
                </a:solidFill>
              </a:rPr>
              <a:t>C</a:t>
            </a:r>
            <a:r>
              <a:rPr lang="en-US" baseline="-25000" dirty="0" smtClean="0">
                <a:solidFill>
                  <a:srgbClr val="2D0BFB"/>
                </a:solidFill>
              </a:rPr>
              <a:t>DIC</a:t>
            </a:r>
            <a:r>
              <a:rPr lang="en-US" dirty="0" smtClean="0">
                <a:solidFill>
                  <a:srgbClr val="2D0BFB"/>
                </a:solidFill>
              </a:rPr>
              <a:t> ≈</a:t>
            </a:r>
            <a:r>
              <a:rPr lang="en-US" dirty="0" smtClean="0">
                <a:solidFill>
                  <a:srgbClr val="2D0BFB"/>
                </a:solidFill>
                <a:sym typeface="Wingdings" pitchFamily="2" charset="2"/>
              </a:rPr>
              <a:t> -60‰</a:t>
            </a:r>
            <a:endParaRPr lang="en-US" b="1" dirty="0"/>
          </a:p>
        </p:txBody>
      </p:sp>
      <p:sp>
        <p:nvSpPr>
          <p:cNvPr id="36" name="Rectangle 6"/>
          <p:cNvSpPr>
            <a:spLocks noChangeArrowheads="1"/>
          </p:cNvSpPr>
          <p:nvPr/>
        </p:nvSpPr>
        <p:spPr bwMode="auto">
          <a:xfrm>
            <a:off x="7315200" y="5410200"/>
            <a:ext cx="1221809" cy="338554"/>
          </a:xfrm>
          <a:prstGeom prst="rect">
            <a:avLst/>
          </a:prstGeom>
          <a:noFill/>
          <a:ln w="9525">
            <a:noFill/>
            <a:miter lim="800000"/>
            <a:headEnd/>
            <a:tailEnd/>
          </a:ln>
        </p:spPr>
        <p:txBody>
          <a:bodyPr wrap="none">
            <a:spAutoFit/>
          </a:bodyPr>
          <a:lstStyle/>
          <a:p>
            <a:r>
              <a:rPr lang="en-US" sz="1600" dirty="0" smtClean="0">
                <a:latin typeface="Symbol" pitchFamily="18" charset="2"/>
              </a:rPr>
              <a:t>d</a:t>
            </a:r>
            <a:r>
              <a:rPr lang="en-US" sz="1600" baseline="30000" dirty="0" smtClean="0"/>
              <a:t>13</a:t>
            </a:r>
            <a:r>
              <a:rPr lang="en-US" sz="1600" dirty="0" smtClean="0"/>
              <a:t>C</a:t>
            </a:r>
            <a:r>
              <a:rPr lang="en-US" sz="1600" baseline="-25000" dirty="0" smtClean="0"/>
              <a:t>DIC</a:t>
            </a:r>
            <a:r>
              <a:rPr lang="en-US" sz="1600" dirty="0" smtClean="0"/>
              <a:t> (‰)</a:t>
            </a:r>
            <a:endParaRPr lang="en-US" sz="1600" baseline="30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0" y="0"/>
            <a:ext cx="9144000" cy="609600"/>
          </a:xfrm>
        </p:spPr>
        <p:txBody>
          <a:bodyPr/>
          <a:lstStyle/>
          <a:p>
            <a:r>
              <a:rPr lang="en-US" sz="2000" b="1" baseline="30000" dirty="0" smtClean="0">
                <a:solidFill>
                  <a:schemeClr val="tx2"/>
                </a:solidFill>
                <a:latin typeface="Arial" pitchFamily="34" charset="0"/>
                <a:cs typeface="Arial" pitchFamily="34" charset="0"/>
              </a:rPr>
              <a:t>13</a:t>
            </a:r>
            <a:r>
              <a:rPr lang="en-US" sz="2000" b="1" dirty="0" smtClean="0">
                <a:solidFill>
                  <a:schemeClr val="tx2"/>
                </a:solidFill>
                <a:latin typeface="Arial" pitchFamily="34" charset="0"/>
                <a:cs typeface="Arial" pitchFamily="34" charset="0"/>
              </a:rPr>
              <a:t>C enriched DIC flux from depth impacts alkalinity and </a:t>
            </a:r>
            <a:r>
              <a:rPr lang="en-US" sz="2000" b="1" dirty="0" smtClean="0">
                <a:solidFill>
                  <a:schemeClr val="tx2"/>
                </a:solidFill>
                <a:latin typeface="Symbol" pitchFamily="18" charset="2"/>
                <a:cs typeface="Arial" pitchFamily="34" charset="0"/>
              </a:rPr>
              <a:t>d</a:t>
            </a:r>
            <a:r>
              <a:rPr lang="en-US" sz="2000" b="1" baseline="30000" dirty="0" smtClean="0">
                <a:solidFill>
                  <a:schemeClr val="tx2"/>
                </a:solidFill>
                <a:latin typeface="Arial" pitchFamily="34" charset="0"/>
                <a:cs typeface="Arial" pitchFamily="34" charset="0"/>
              </a:rPr>
              <a:t>13</a:t>
            </a:r>
            <a:r>
              <a:rPr lang="en-US" sz="2000" b="1" dirty="0" smtClean="0">
                <a:solidFill>
                  <a:schemeClr val="tx2"/>
                </a:solidFill>
                <a:latin typeface="Arial" pitchFamily="34" charset="0"/>
                <a:cs typeface="Arial" pitchFamily="34" charset="0"/>
              </a:rPr>
              <a:t>C of DIC at SMT</a:t>
            </a:r>
          </a:p>
        </p:txBody>
      </p:sp>
      <p:sp>
        <p:nvSpPr>
          <p:cNvPr id="2253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22534" name="TextBox 113"/>
          <p:cNvSpPr txBox="1">
            <a:spLocks noChangeArrowheads="1"/>
          </p:cNvSpPr>
          <p:nvPr/>
        </p:nvSpPr>
        <p:spPr bwMode="auto">
          <a:xfrm>
            <a:off x="4800600" y="6519446"/>
            <a:ext cx="4343400" cy="338554"/>
          </a:xfrm>
          <a:prstGeom prst="rect">
            <a:avLst/>
          </a:prstGeom>
          <a:noFill/>
          <a:ln w="9525">
            <a:noFill/>
            <a:miter lim="800000"/>
            <a:headEnd/>
            <a:tailEnd/>
          </a:ln>
        </p:spPr>
        <p:txBody>
          <a:bodyPr wrap="square">
            <a:spAutoFit/>
          </a:bodyPr>
          <a:lstStyle/>
          <a:p>
            <a:pPr algn="ctr"/>
            <a:r>
              <a:rPr lang="en-US" sz="1600" i="1" dirty="0"/>
              <a:t>Chatterjee et al., J. Geophys. Res., </a:t>
            </a:r>
            <a:r>
              <a:rPr lang="en-US" sz="1600" dirty="0"/>
              <a:t>(2011)</a:t>
            </a:r>
          </a:p>
        </p:txBody>
      </p:sp>
      <p:pic>
        <p:nvPicPr>
          <p:cNvPr id="10" name="Picture 3" descr="BD10219_"/>
          <p:cNvPicPr>
            <a:picLocks noChangeArrowheads="1"/>
          </p:cNvPicPr>
          <p:nvPr/>
        </p:nvPicPr>
        <p:blipFill>
          <a:blip r:embed="rId4"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pic>
        <p:nvPicPr>
          <p:cNvPr id="315393" name="Picture 1"/>
          <p:cNvPicPr>
            <a:picLocks noChangeAspect="1" noChangeArrowheads="1"/>
          </p:cNvPicPr>
          <p:nvPr/>
        </p:nvPicPr>
        <p:blipFill>
          <a:blip r:embed="rId5" cstate="print"/>
          <a:srcRect/>
          <a:stretch>
            <a:fillRect/>
          </a:stretch>
        </p:blipFill>
        <p:spPr bwMode="auto">
          <a:xfrm>
            <a:off x="5105400" y="801008"/>
            <a:ext cx="3886200" cy="3847192"/>
          </a:xfrm>
          <a:prstGeom prst="rect">
            <a:avLst/>
          </a:prstGeom>
          <a:noFill/>
          <a:ln w="9525">
            <a:noFill/>
            <a:miter lim="800000"/>
            <a:headEnd/>
            <a:tailEnd/>
          </a:ln>
        </p:spPr>
      </p:pic>
      <p:pic>
        <p:nvPicPr>
          <p:cNvPr id="307201" name="Picture 1"/>
          <p:cNvPicPr>
            <a:picLocks noChangeAspect="1" noChangeArrowheads="1"/>
          </p:cNvPicPr>
          <p:nvPr/>
        </p:nvPicPr>
        <p:blipFill>
          <a:blip r:embed="rId6" cstate="print"/>
          <a:srcRect/>
          <a:stretch>
            <a:fillRect/>
          </a:stretch>
        </p:blipFill>
        <p:spPr bwMode="auto">
          <a:xfrm>
            <a:off x="76200" y="762000"/>
            <a:ext cx="4839951" cy="3923511"/>
          </a:xfrm>
          <a:prstGeom prst="rect">
            <a:avLst/>
          </a:prstGeom>
          <a:noFill/>
          <a:ln w="9525">
            <a:noFill/>
            <a:miter lim="800000"/>
            <a:headEnd/>
            <a:tailEnd/>
          </a:ln>
        </p:spPr>
      </p:pic>
      <p:graphicFrame>
        <p:nvGraphicFramePr>
          <p:cNvPr id="15" name="Object 3"/>
          <p:cNvGraphicFramePr>
            <a:graphicFrameLocks noChangeAspect="1"/>
          </p:cNvGraphicFramePr>
          <p:nvPr/>
        </p:nvGraphicFramePr>
        <p:xfrm>
          <a:off x="3662362" y="4876800"/>
          <a:ext cx="3848100" cy="381000"/>
        </p:xfrm>
        <a:graphic>
          <a:graphicData uri="http://schemas.openxmlformats.org/presentationml/2006/ole">
            <mc:AlternateContent xmlns:mc="http://schemas.openxmlformats.org/markup-compatibility/2006">
              <mc:Choice xmlns:v="urn:schemas-microsoft-com:vml" Requires="v">
                <p:oleObj spid="_x0000_s1095685" name="Equation" r:id="rId7" imgW="2551942" imgH="241415" progId="Equation.DSMT4">
                  <p:embed/>
                </p:oleObj>
              </mc:Choice>
              <mc:Fallback>
                <p:oleObj name="Equation" r:id="rId7" imgW="2551942" imgH="241415" progId="Equation.DSMT4">
                  <p:embed/>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2362" y="4876800"/>
                        <a:ext cx="38481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graphicFrame>
        <p:nvGraphicFramePr>
          <p:cNvPr id="16" name="Object 4"/>
          <p:cNvGraphicFramePr>
            <a:graphicFrameLocks noChangeAspect="1"/>
          </p:cNvGraphicFramePr>
          <p:nvPr/>
        </p:nvGraphicFramePr>
        <p:xfrm>
          <a:off x="3681412" y="5410200"/>
          <a:ext cx="3790950" cy="381000"/>
        </p:xfrm>
        <a:graphic>
          <a:graphicData uri="http://schemas.openxmlformats.org/presentationml/2006/ole">
            <mc:AlternateContent xmlns:mc="http://schemas.openxmlformats.org/markup-compatibility/2006">
              <mc:Choice xmlns:v="urn:schemas-microsoft-com:vml" Requires="v">
                <p:oleObj spid="_x0000_s1095686" name="Equation" r:id="rId9" imgW="2513911" imgH="241415" progId="Equation.DSMT4">
                  <p:embed/>
                </p:oleObj>
              </mc:Choice>
              <mc:Fallback>
                <p:oleObj name="Equation" r:id="rId9" imgW="2513911" imgH="241415" progId="Equation.DSMT4">
                  <p:embed/>
                  <p:pic>
                    <p:nvPicPr>
                      <p:cNvPr id="0"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81412" y="5410200"/>
                        <a:ext cx="379095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7" name="TextBox 16"/>
          <p:cNvSpPr txBox="1">
            <a:spLocks noChangeArrowheads="1"/>
          </p:cNvSpPr>
          <p:nvPr/>
        </p:nvSpPr>
        <p:spPr bwMode="auto">
          <a:xfrm>
            <a:off x="-14288" y="4876800"/>
            <a:ext cx="8853488" cy="1477328"/>
          </a:xfrm>
          <a:prstGeom prst="rect">
            <a:avLst/>
          </a:prstGeom>
          <a:noFill/>
          <a:ln w="9525">
            <a:noFill/>
            <a:miter lim="800000"/>
            <a:headEnd/>
            <a:tailEnd/>
          </a:ln>
        </p:spPr>
        <p:txBody>
          <a:bodyPr wrap="square">
            <a:spAutoFit/>
          </a:bodyPr>
          <a:lstStyle/>
          <a:p>
            <a:pPr marL="0" lvl="1"/>
            <a:r>
              <a:rPr lang="en-US" b="1" dirty="0" smtClean="0">
                <a:solidFill>
                  <a:srgbClr val="2D0BFB"/>
                </a:solidFill>
              </a:rPr>
              <a:t>AOM </a:t>
            </a:r>
            <a:r>
              <a:rPr lang="en-US" dirty="0" smtClean="0">
                <a:solidFill>
                  <a:srgbClr val="2D0BFB"/>
                </a:solidFill>
              </a:rPr>
              <a:t>(</a:t>
            </a:r>
            <a:r>
              <a:rPr lang="el-GR" dirty="0" smtClean="0">
                <a:solidFill>
                  <a:srgbClr val="2D0BFB"/>
                </a:solidFill>
              </a:rPr>
              <a:t>δ</a:t>
            </a:r>
            <a:r>
              <a:rPr lang="en-US" baseline="30000" dirty="0" smtClean="0">
                <a:solidFill>
                  <a:srgbClr val="2D0BFB"/>
                </a:solidFill>
              </a:rPr>
              <a:t>13</a:t>
            </a:r>
            <a:r>
              <a:rPr lang="en-US" dirty="0" smtClean="0">
                <a:solidFill>
                  <a:srgbClr val="2D0BFB"/>
                </a:solidFill>
              </a:rPr>
              <a:t>C</a:t>
            </a:r>
            <a:r>
              <a:rPr lang="en-US" baseline="-25000" dirty="0" smtClean="0">
                <a:solidFill>
                  <a:srgbClr val="2D0BFB"/>
                </a:solidFill>
              </a:rPr>
              <a:t>DIC</a:t>
            </a:r>
            <a:r>
              <a:rPr lang="en-US" dirty="0" smtClean="0">
                <a:solidFill>
                  <a:srgbClr val="2D0BFB"/>
                </a:solidFill>
              </a:rPr>
              <a:t> ≈</a:t>
            </a:r>
            <a:r>
              <a:rPr lang="en-US" dirty="0" smtClean="0">
                <a:solidFill>
                  <a:srgbClr val="2D0BFB"/>
                </a:solidFill>
                <a:sym typeface="Wingdings" pitchFamily="2" charset="2"/>
              </a:rPr>
              <a:t> -60‰</a:t>
            </a:r>
            <a:r>
              <a:rPr lang="en-US" dirty="0" smtClean="0">
                <a:solidFill>
                  <a:srgbClr val="2D0BFB"/>
                </a:solidFill>
              </a:rPr>
              <a:t>)</a:t>
            </a:r>
            <a:endParaRPr lang="en-US" dirty="0">
              <a:solidFill>
                <a:srgbClr val="2D0BFB"/>
              </a:solidFill>
            </a:endParaRPr>
          </a:p>
          <a:p>
            <a:endParaRPr lang="en-US" b="1" dirty="0">
              <a:solidFill>
                <a:srgbClr val="2D0BFB"/>
              </a:solidFill>
            </a:endParaRPr>
          </a:p>
          <a:p>
            <a:pPr marL="0" lvl="1"/>
            <a:r>
              <a:rPr lang="en-US" b="1" dirty="0" smtClean="0">
                <a:solidFill>
                  <a:srgbClr val="2D0BFB"/>
                </a:solidFill>
              </a:rPr>
              <a:t>Methanogenesis </a:t>
            </a:r>
            <a:r>
              <a:rPr lang="en-US" dirty="0" smtClean="0">
                <a:solidFill>
                  <a:srgbClr val="2D0BFB"/>
                </a:solidFill>
              </a:rPr>
              <a:t>(</a:t>
            </a:r>
            <a:r>
              <a:rPr lang="el-GR" dirty="0" smtClean="0">
                <a:solidFill>
                  <a:srgbClr val="2D0BFB"/>
                </a:solidFill>
              </a:rPr>
              <a:t>δ</a:t>
            </a:r>
            <a:r>
              <a:rPr lang="en-US" baseline="30000" dirty="0" smtClean="0">
                <a:solidFill>
                  <a:srgbClr val="2D0BFB"/>
                </a:solidFill>
              </a:rPr>
              <a:t>13</a:t>
            </a:r>
            <a:r>
              <a:rPr lang="en-US" dirty="0" smtClean="0">
                <a:solidFill>
                  <a:srgbClr val="2D0BFB"/>
                </a:solidFill>
              </a:rPr>
              <a:t>C</a:t>
            </a:r>
            <a:r>
              <a:rPr lang="en-US" baseline="-25000" dirty="0" smtClean="0">
                <a:solidFill>
                  <a:srgbClr val="2D0BFB"/>
                </a:solidFill>
              </a:rPr>
              <a:t>DIC</a:t>
            </a:r>
            <a:r>
              <a:rPr lang="en-US" dirty="0" smtClean="0">
                <a:solidFill>
                  <a:srgbClr val="2D0BFB"/>
                </a:solidFill>
              </a:rPr>
              <a:t> ≈</a:t>
            </a:r>
            <a:r>
              <a:rPr lang="en-US" dirty="0" smtClean="0">
                <a:solidFill>
                  <a:srgbClr val="2D0BFB"/>
                </a:solidFill>
                <a:sym typeface="Wingdings" pitchFamily="2" charset="2"/>
              </a:rPr>
              <a:t> 10‰</a:t>
            </a:r>
            <a:r>
              <a:rPr lang="en-US" dirty="0" smtClean="0">
                <a:solidFill>
                  <a:srgbClr val="2D0BFB"/>
                </a:solidFill>
              </a:rPr>
              <a:t>)</a:t>
            </a:r>
            <a:endParaRPr lang="en-US" dirty="0">
              <a:solidFill>
                <a:srgbClr val="2D0BFB"/>
              </a:solidFill>
            </a:endParaRPr>
          </a:p>
          <a:p>
            <a:endParaRPr lang="en-US" b="1" dirty="0"/>
          </a:p>
          <a:p>
            <a:pPr marL="0" lvl="1"/>
            <a:r>
              <a:rPr lang="en-US" b="1" dirty="0" smtClean="0">
                <a:solidFill>
                  <a:srgbClr val="FF0000"/>
                </a:solidFill>
              </a:rPr>
              <a:t>OSR </a:t>
            </a:r>
            <a:r>
              <a:rPr lang="en-US" dirty="0" smtClean="0">
                <a:solidFill>
                  <a:srgbClr val="FF0000"/>
                </a:solidFill>
              </a:rPr>
              <a:t>(</a:t>
            </a:r>
            <a:r>
              <a:rPr lang="el-GR" dirty="0" smtClean="0">
                <a:solidFill>
                  <a:srgbClr val="FF0000"/>
                </a:solidFill>
              </a:rPr>
              <a:t>δ</a:t>
            </a:r>
            <a:r>
              <a:rPr lang="en-US" baseline="30000" dirty="0" smtClean="0">
                <a:solidFill>
                  <a:srgbClr val="FF0000"/>
                </a:solidFill>
              </a:rPr>
              <a:t>13</a:t>
            </a:r>
            <a:r>
              <a:rPr lang="en-US" dirty="0" smtClean="0">
                <a:solidFill>
                  <a:srgbClr val="FF0000"/>
                </a:solidFill>
              </a:rPr>
              <a:t>C</a:t>
            </a:r>
            <a:r>
              <a:rPr lang="en-US" baseline="-25000" dirty="0" smtClean="0">
                <a:solidFill>
                  <a:srgbClr val="FF0000"/>
                </a:solidFill>
              </a:rPr>
              <a:t>DIC</a:t>
            </a:r>
            <a:r>
              <a:rPr lang="en-US" dirty="0" smtClean="0">
                <a:solidFill>
                  <a:srgbClr val="FF0000"/>
                </a:solidFill>
              </a:rPr>
              <a:t> ≈</a:t>
            </a:r>
            <a:r>
              <a:rPr lang="en-US" dirty="0" smtClean="0">
                <a:solidFill>
                  <a:srgbClr val="FF0000"/>
                </a:solidFill>
                <a:sym typeface="Wingdings" pitchFamily="2" charset="2"/>
              </a:rPr>
              <a:t> -25‰</a:t>
            </a:r>
            <a:r>
              <a:rPr lang="en-US" dirty="0" smtClean="0">
                <a:solidFill>
                  <a:srgbClr val="FF0000"/>
                </a:solidFill>
              </a:rPr>
              <a:t>)</a:t>
            </a:r>
            <a:endParaRPr lang="en-US" dirty="0">
              <a:solidFill>
                <a:srgbClr val="FF0000"/>
              </a:solidFill>
            </a:endParaRPr>
          </a:p>
        </p:txBody>
      </p:sp>
      <p:graphicFrame>
        <p:nvGraphicFramePr>
          <p:cNvPr id="18" name="Object 1"/>
          <p:cNvGraphicFramePr>
            <a:graphicFrameLocks noChangeAspect="1"/>
          </p:cNvGraphicFramePr>
          <p:nvPr/>
        </p:nvGraphicFramePr>
        <p:xfrm>
          <a:off x="3586162" y="5927725"/>
          <a:ext cx="4033838" cy="396875"/>
        </p:xfrm>
        <a:graphic>
          <a:graphicData uri="http://schemas.openxmlformats.org/presentationml/2006/ole">
            <mc:AlternateContent xmlns:mc="http://schemas.openxmlformats.org/markup-compatibility/2006">
              <mc:Choice xmlns:v="urn:schemas-microsoft-com:vml" Requires="v">
                <p:oleObj spid="_x0000_s1095687" name="Equation" r:id="rId11" imgW="2565170" imgH="241415" progId="Equation.DSMT4">
                  <p:embed/>
                </p:oleObj>
              </mc:Choice>
              <mc:Fallback>
                <p:oleObj name="Equation" r:id="rId11" imgW="2565170" imgH="241415" progId="Equation.DSMT4">
                  <p:embed/>
                  <p:pic>
                    <p:nvPicPr>
                      <p:cNvPr id="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86162" y="5927725"/>
                        <a:ext cx="4033838" cy="396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53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1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3" descr="BD10219_"/>
          <p:cNvPicPr>
            <a:picLocks noChangeArrowheads="1"/>
          </p:cNvPicPr>
          <p:nvPr/>
        </p:nvPicPr>
        <p:blipFill>
          <a:blip r:embed="rId3"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6" name="Slide Number Placeholder 5"/>
          <p:cNvSpPr>
            <a:spLocks noGrp="1"/>
          </p:cNvSpPr>
          <p:nvPr>
            <p:ph type="sldNum" sz="quarter" idx="12"/>
          </p:nvPr>
        </p:nvSpPr>
        <p:spPr/>
        <p:txBody>
          <a:bodyPr/>
          <a:lstStyle/>
          <a:p>
            <a:pPr>
              <a:defRPr/>
            </a:pPr>
            <a:fld id="{CA46A653-86C9-465F-B8FE-27B09ACD1DD7}" type="slidenum">
              <a:rPr lang="en-US" smtClean="0"/>
              <a:pPr>
                <a:defRPr/>
              </a:pPr>
              <a:t>42</a:t>
            </a:fld>
            <a:endParaRPr lang="en-US" dirty="0"/>
          </a:p>
        </p:txBody>
      </p:sp>
      <p:sp>
        <p:nvSpPr>
          <p:cNvPr id="9" name="Rectangle 4"/>
          <p:cNvSpPr>
            <a:spLocks noGrp="1" noChangeArrowheads="1"/>
          </p:cNvSpPr>
          <p:nvPr>
            <p:ph type="title"/>
          </p:nvPr>
        </p:nvSpPr>
        <p:spPr>
          <a:xfrm>
            <a:off x="0" y="0"/>
            <a:ext cx="9144000" cy="533400"/>
          </a:xfrm>
        </p:spPr>
        <p:txBody>
          <a:bodyPr/>
          <a:lstStyle/>
          <a:p>
            <a:pPr eaLnBrk="1" hangingPunct="1"/>
            <a:r>
              <a:rPr lang="en-US" sz="3600" b="1" dirty="0" smtClean="0">
                <a:solidFill>
                  <a:schemeClr val="tx2"/>
                </a:solidFill>
                <a:latin typeface="Arial" pitchFamily="34" charset="0"/>
                <a:cs typeface="Arial" pitchFamily="34" charset="0"/>
              </a:rPr>
              <a:t>OSR dominated systems</a:t>
            </a:r>
            <a:endParaRPr lang="en-US" sz="3600" b="1" baseline="30000" dirty="0" smtClean="0">
              <a:solidFill>
                <a:schemeClr val="tx2"/>
              </a:solidFill>
              <a:latin typeface="Arial" pitchFamily="34" charset="0"/>
              <a:cs typeface="Arial" pitchFamily="34" charset="0"/>
            </a:endParaRPr>
          </a:p>
        </p:txBody>
      </p:sp>
      <p:sp>
        <p:nvSpPr>
          <p:cNvPr id="8" name="Rectangle 206"/>
          <p:cNvSpPr>
            <a:spLocks noChangeArrowheads="1"/>
          </p:cNvSpPr>
          <p:nvPr/>
        </p:nvSpPr>
        <p:spPr bwMode="auto">
          <a:xfrm>
            <a:off x="639762" y="1143000"/>
            <a:ext cx="8047038" cy="372846"/>
          </a:xfrm>
          <a:prstGeom prst="rect">
            <a:avLst/>
          </a:prstGeom>
          <a:noFill/>
          <a:ln w="9525">
            <a:noFill/>
            <a:miter lim="800000"/>
            <a:headEnd/>
            <a:tailEnd/>
          </a:ln>
        </p:spPr>
        <p:txBody>
          <a:bodyPr wrap="square" lIns="125401" tIns="62700" rIns="125401" bIns="62700">
            <a:spAutoFit/>
          </a:bodyPr>
          <a:lstStyle/>
          <a:p>
            <a:pPr marL="77788" lvl="1">
              <a:buFont typeface="Symbol" pitchFamily="18" charset="2"/>
              <a:buNone/>
            </a:pPr>
            <a:r>
              <a:rPr lang="en-US" sz="1600" b="1" dirty="0" smtClean="0">
                <a:solidFill>
                  <a:schemeClr val="accent2"/>
                </a:solidFill>
              </a:rPr>
              <a:t>CH</a:t>
            </a:r>
            <a:r>
              <a:rPr lang="en-US" sz="1600" b="1" baseline="-25000" dirty="0" smtClean="0">
                <a:solidFill>
                  <a:schemeClr val="accent2"/>
                </a:solidFill>
              </a:rPr>
              <a:t>4</a:t>
            </a:r>
            <a:r>
              <a:rPr lang="en-US" sz="1600" b="1" dirty="0" smtClean="0">
                <a:solidFill>
                  <a:schemeClr val="accent2"/>
                </a:solidFill>
              </a:rPr>
              <a:t> </a:t>
            </a:r>
            <a:r>
              <a:rPr lang="en-US" sz="1600" b="1" dirty="0">
                <a:solidFill>
                  <a:schemeClr val="accent2"/>
                </a:solidFill>
              </a:rPr>
              <a:t>and </a:t>
            </a:r>
            <a:r>
              <a:rPr lang="en-US" sz="1600" b="1" dirty="0" smtClean="0">
                <a:solidFill>
                  <a:schemeClr val="accent2"/>
                </a:solidFill>
              </a:rPr>
              <a:t>SO</a:t>
            </a:r>
            <a:r>
              <a:rPr lang="en-US" sz="1600" b="1" baseline="-25000" dirty="0" smtClean="0">
                <a:solidFill>
                  <a:schemeClr val="accent2"/>
                </a:solidFill>
              </a:rPr>
              <a:t>4</a:t>
            </a:r>
            <a:r>
              <a:rPr lang="en-US" sz="1600" b="1" baseline="30000" dirty="0" smtClean="0">
                <a:solidFill>
                  <a:schemeClr val="accent2"/>
                </a:solidFill>
              </a:rPr>
              <a:t>2-</a:t>
            </a:r>
            <a:r>
              <a:rPr lang="en-US" sz="1600" b="1" dirty="0" smtClean="0">
                <a:solidFill>
                  <a:schemeClr val="accent2"/>
                </a:solidFill>
              </a:rPr>
              <a:t>      	        DIC (or HCO</a:t>
            </a:r>
            <a:r>
              <a:rPr lang="en-US" sz="1600" b="1" baseline="-25000" dirty="0" smtClean="0">
                <a:solidFill>
                  <a:schemeClr val="accent2"/>
                </a:solidFill>
              </a:rPr>
              <a:t>3</a:t>
            </a:r>
            <a:r>
              <a:rPr lang="en-US" sz="1600" b="1" baseline="30000" dirty="0" smtClean="0">
                <a:solidFill>
                  <a:schemeClr val="accent2"/>
                </a:solidFill>
              </a:rPr>
              <a:t>-</a:t>
            </a:r>
            <a:r>
              <a:rPr lang="en-US" sz="1600" b="1" dirty="0" smtClean="0">
                <a:solidFill>
                  <a:schemeClr val="accent2"/>
                </a:solidFill>
              </a:rPr>
              <a:t>)</a:t>
            </a:r>
            <a:r>
              <a:rPr lang="en-US" sz="1600" b="1" dirty="0">
                <a:solidFill>
                  <a:schemeClr val="accent2"/>
                </a:solidFill>
              </a:rPr>
              <a:t>	     </a:t>
            </a:r>
            <a:r>
              <a:rPr lang="en-US" sz="1600" b="1" dirty="0" smtClean="0">
                <a:solidFill>
                  <a:schemeClr val="accent2"/>
                </a:solidFill>
              </a:rPr>
              <a:t>Ca</a:t>
            </a:r>
            <a:r>
              <a:rPr lang="en-US" sz="1600" b="1" baseline="30000" dirty="0" smtClean="0">
                <a:solidFill>
                  <a:schemeClr val="accent2"/>
                </a:solidFill>
              </a:rPr>
              <a:t>2+</a:t>
            </a:r>
            <a:r>
              <a:rPr lang="en-US" sz="1600" b="1" dirty="0">
                <a:solidFill>
                  <a:schemeClr val="accent2"/>
                </a:solidFill>
              </a:rPr>
              <a:t>	</a:t>
            </a:r>
            <a:r>
              <a:rPr lang="el-GR" sz="1600" b="1" dirty="0">
                <a:solidFill>
                  <a:schemeClr val="accent2"/>
                </a:solidFill>
                <a:latin typeface="Cambria Math" pitchFamily="18" charset="0"/>
              </a:rPr>
              <a:t> </a:t>
            </a:r>
            <a:r>
              <a:rPr lang="en-US" sz="1600" b="1" dirty="0">
                <a:solidFill>
                  <a:schemeClr val="accent2"/>
                </a:solidFill>
                <a:latin typeface="Cambria Math" pitchFamily="18" charset="0"/>
              </a:rPr>
              <a:t>	   </a:t>
            </a:r>
            <a:r>
              <a:rPr lang="en-US" sz="1600" b="1" dirty="0" smtClean="0">
                <a:solidFill>
                  <a:schemeClr val="accent2"/>
                </a:solidFill>
                <a:latin typeface="Cambria Math" pitchFamily="18" charset="0"/>
              </a:rPr>
              <a:t>    </a:t>
            </a:r>
            <a:r>
              <a:rPr lang="el-GR" sz="1600" b="1" dirty="0" smtClean="0">
                <a:solidFill>
                  <a:schemeClr val="accent2"/>
                </a:solidFill>
                <a:latin typeface="Cambria Math" pitchFamily="18" charset="0"/>
              </a:rPr>
              <a:t>δ</a:t>
            </a:r>
            <a:r>
              <a:rPr lang="en-US" sz="1600" b="1" baseline="30000" dirty="0">
                <a:solidFill>
                  <a:schemeClr val="accent2"/>
                </a:solidFill>
              </a:rPr>
              <a:t>13</a:t>
            </a:r>
            <a:r>
              <a:rPr lang="en-US" sz="1600" b="1" dirty="0">
                <a:solidFill>
                  <a:schemeClr val="accent2"/>
                </a:solidFill>
              </a:rPr>
              <a:t>C in DIC</a:t>
            </a:r>
            <a:endParaRPr lang="en-US" b="1" dirty="0">
              <a:solidFill>
                <a:schemeClr val="accent2"/>
              </a:solidFill>
            </a:endParaRPr>
          </a:p>
        </p:txBody>
      </p:sp>
      <p:pic>
        <p:nvPicPr>
          <p:cNvPr id="18" name="Picture 193"/>
          <p:cNvPicPr>
            <a:picLocks noChangeAspect="1" noChangeArrowheads="1"/>
          </p:cNvPicPr>
          <p:nvPr/>
        </p:nvPicPr>
        <p:blipFill>
          <a:blip r:embed="rId4" cstate="print"/>
          <a:srcRect l="3299" t="17291" r="1706" b="34143"/>
          <a:stretch>
            <a:fillRect/>
          </a:stretch>
        </p:blipFill>
        <p:spPr bwMode="auto">
          <a:xfrm>
            <a:off x="0" y="1752599"/>
            <a:ext cx="9144000" cy="41199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69" descr="hydrate-gas.TIF"/>
          <p:cNvPicPr>
            <a:picLocks noChangeAspect="1"/>
          </p:cNvPicPr>
          <p:nvPr/>
        </p:nvPicPr>
        <p:blipFill>
          <a:blip r:embed="rId3" cstate="print"/>
          <a:srcRect l="5833" t="6314" r="15475" b="2483"/>
          <a:stretch>
            <a:fillRect/>
          </a:stretch>
        </p:blipFill>
        <p:spPr bwMode="auto">
          <a:xfrm>
            <a:off x="809625" y="854075"/>
            <a:ext cx="7543800" cy="6003925"/>
          </a:xfrm>
          <a:prstGeom prst="rect">
            <a:avLst/>
          </a:prstGeom>
          <a:noFill/>
          <a:ln w="9525">
            <a:noFill/>
            <a:miter lim="800000"/>
            <a:headEnd/>
            <a:tailEnd/>
          </a:ln>
        </p:spPr>
      </p:pic>
      <p:sp>
        <p:nvSpPr>
          <p:cNvPr id="48131" name="TextBox 18"/>
          <p:cNvSpPr txBox="1">
            <a:spLocks noChangeArrowheads="1"/>
          </p:cNvSpPr>
          <p:nvPr/>
        </p:nvSpPr>
        <p:spPr bwMode="auto">
          <a:xfrm>
            <a:off x="1447800" y="3581400"/>
            <a:ext cx="838200" cy="369888"/>
          </a:xfrm>
          <a:prstGeom prst="rect">
            <a:avLst/>
          </a:prstGeom>
          <a:noFill/>
          <a:ln w="9525">
            <a:noFill/>
            <a:miter lim="800000"/>
            <a:headEnd/>
            <a:tailEnd/>
          </a:ln>
        </p:spPr>
        <p:txBody>
          <a:bodyPr>
            <a:spAutoFit/>
          </a:bodyPr>
          <a:lstStyle/>
          <a:p>
            <a:r>
              <a:rPr lang="en-US" b="1" dirty="0">
                <a:solidFill>
                  <a:schemeClr val="bg1"/>
                </a:solidFill>
              </a:rPr>
              <a:t>BHSZ</a:t>
            </a:r>
            <a:endParaRPr lang="en-US" b="1" baseline="-25000" dirty="0">
              <a:solidFill>
                <a:schemeClr val="bg1"/>
              </a:solidFill>
            </a:endParaRPr>
          </a:p>
        </p:txBody>
      </p:sp>
      <p:sp>
        <p:nvSpPr>
          <p:cNvPr id="48132" name="Rectangle 4"/>
          <p:cNvSpPr txBox="1">
            <a:spLocks noChangeArrowheads="1"/>
          </p:cNvSpPr>
          <p:nvPr/>
        </p:nvSpPr>
        <p:spPr bwMode="auto">
          <a:xfrm>
            <a:off x="0" y="0"/>
            <a:ext cx="9144000" cy="685800"/>
          </a:xfrm>
          <a:prstGeom prst="rect">
            <a:avLst/>
          </a:prstGeom>
          <a:noFill/>
          <a:ln w="9525">
            <a:noFill/>
            <a:miter lim="800000"/>
            <a:headEnd/>
            <a:tailEnd/>
          </a:ln>
        </p:spPr>
        <p:txBody>
          <a:bodyPr anchor="ctr"/>
          <a:lstStyle/>
          <a:p>
            <a:pPr algn="ctr"/>
            <a:r>
              <a:rPr lang="en-US" sz="3400" b="1" dirty="0">
                <a:solidFill>
                  <a:schemeClr val="tx2"/>
                </a:solidFill>
                <a:cs typeface="Arial" pitchFamily="34" charset="0"/>
              </a:rPr>
              <a:t>Distinct zones of local fluid flux</a:t>
            </a:r>
          </a:p>
        </p:txBody>
      </p:sp>
      <p:pic>
        <p:nvPicPr>
          <p:cNvPr id="48133" name="Picture 3" descr="BD10219_"/>
          <p:cNvPicPr>
            <a:picLocks noChangeArrowheads="1"/>
          </p:cNvPicPr>
          <p:nvPr/>
        </p:nvPicPr>
        <p:blipFill>
          <a:blip r:embed="rId4"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20" name="Up Arrow 19"/>
          <p:cNvSpPr/>
          <p:nvPr/>
        </p:nvSpPr>
        <p:spPr>
          <a:xfrm>
            <a:off x="4419600" y="1190625"/>
            <a:ext cx="838200" cy="5048250"/>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8135" name="TextBox 26"/>
          <p:cNvSpPr txBox="1">
            <a:spLocks noChangeArrowheads="1"/>
          </p:cNvSpPr>
          <p:nvPr/>
        </p:nvSpPr>
        <p:spPr bwMode="auto">
          <a:xfrm>
            <a:off x="7848600" y="6369050"/>
            <a:ext cx="533400" cy="369888"/>
          </a:xfrm>
          <a:prstGeom prst="rect">
            <a:avLst/>
          </a:prstGeom>
          <a:solidFill>
            <a:schemeClr val="bg1"/>
          </a:solidFill>
          <a:ln w="9525">
            <a:noFill/>
            <a:miter lim="800000"/>
            <a:headEnd/>
            <a:tailEnd/>
          </a:ln>
        </p:spPr>
        <p:txBody>
          <a:bodyPr>
            <a:spAutoFit/>
          </a:bodyPr>
          <a:lstStyle/>
          <a:p>
            <a:endParaRPr lang="en-US" dirty="0"/>
          </a:p>
        </p:txBody>
      </p:sp>
      <p:sp>
        <p:nvSpPr>
          <p:cNvPr id="28" name="Up Arrow 27"/>
          <p:cNvSpPr/>
          <p:nvPr/>
        </p:nvSpPr>
        <p:spPr>
          <a:xfrm>
            <a:off x="2686050" y="2438400"/>
            <a:ext cx="247650" cy="1609725"/>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Slide Number Placeholder 12"/>
          <p:cNvSpPr>
            <a:spLocks noGrp="1"/>
          </p:cNvSpPr>
          <p:nvPr>
            <p:ph type="sldNum" sz="quarter" idx="12"/>
          </p:nvPr>
        </p:nvSpPr>
        <p:spPr/>
        <p:txBody>
          <a:bodyPr/>
          <a:lstStyle/>
          <a:p>
            <a:pPr>
              <a:defRPr/>
            </a:pPr>
            <a:fld id="{9B182CB2-E17C-46EE-82B2-270DC0A843D7}" type="slidenum">
              <a:rPr lang="en-US" smtClean="0"/>
              <a:pPr>
                <a:defRPr/>
              </a:pPr>
              <a:t>43</a:t>
            </a:fld>
            <a:endParaRPr lang="en-US" dirty="0"/>
          </a:p>
        </p:txBody>
      </p:sp>
      <p:sp>
        <p:nvSpPr>
          <p:cNvPr id="19" name="Rectangle 18"/>
          <p:cNvSpPr/>
          <p:nvPr/>
        </p:nvSpPr>
        <p:spPr>
          <a:xfrm>
            <a:off x="4524375" y="2209800"/>
            <a:ext cx="609600" cy="3200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sz="2000" b="1" dirty="0">
                <a:solidFill>
                  <a:srgbClr val="FF0000"/>
                </a:solidFill>
                <a:latin typeface="Arial" pitchFamily="34" charset="0"/>
                <a:cs typeface="Arial" pitchFamily="34" charset="0"/>
              </a:rPr>
              <a:t>High local fluid flux</a:t>
            </a:r>
            <a:endParaRPr lang="en-US" b="1" dirty="0">
              <a:solidFill>
                <a:srgbClr val="FF0000"/>
              </a:solidFill>
              <a:latin typeface="Arial" pitchFamily="34" charset="0"/>
              <a:cs typeface="Arial" pitchFamily="34" charset="0"/>
            </a:endParaRPr>
          </a:p>
        </p:txBody>
      </p:sp>
      <p:sp>
        <p:nvSpPr>
          <p:cNvPr id="22" name="Rectangle 21"/>
          <p:cNvSpPr/>
          <p:nvPr/>
        </p:nvSpPr>
        <p:spPr>
          <a:xfrm>
            <a:off x="1828800" y="1752600"/>
            <a:ext cx="1905000" cy="600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ysClr val="windowText" lastClr="000000"/>
                </a:solidFill>
                <a:latin typeface="Arial" pitchFamily="34" charset="0"/>
                <a:cs typeface="Arial" pitchFamily="34" charset="0"/>
              </a:rPr>
              <a:t>Low local fluid flux</a:t>
            </a:r>
            <a:endParaRPr lang="en-US" b="1" dirty="0">
              <a:solidFill>
                <a:sysClr val="windowText" lastClr="000000"/>
              </a:solidFill>
              <a:latin typeface="Arial" pitchFamily="34" charset="0"/>
              <a:cs typeface="Arial" pitchFamily="34" charset="0"/>
            </a:endParaRPr>
          </a:p>
        </p:txBody>
      </p:sp>
      <p:sp>
        <p:nvSpPr>
          <p:cNvPr id="23" name="Up Arrow 22"/>
          <p:cNvSpPr/>
          <p:nvPr/>
        </p:nvSpPr>
        <p:spPr>
          <a:xfrm>
            <a:off x="6753225" y="2438400"/>
            <a:ext cx="247650" cy="1609725"/>
          </a:xfrm>
          <a:prstGeom prst="up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8141" name="TextBox 8"/>
          <p:cNvSpPr txBox="1">
            <a:spLocks noChangeArrowheads="1"/>
          </p:cNvSpPr>
          <p:nvPr/>
        </p:nvSpPr>
        <p:spPr bwMode="auto">
          <a:xfrm>
            <a:off x="388938" y="685800"/>
            <a:ext cx="998991" cy="353943"/>
          </a:xfrm>
          <a:prstGeom prst="rect">
            <a:avLst/>
          </a:prstGeom>
          <a:noFill/>
          <a:ln w="9525">
            <a:noFill/>
            <a:miter lim="800000"/>
            <a:headEnd/>
            <a:tailEnd/>
          </a:ln>
        </p:spPr>
        <p:txBody>
          <a:bodyPr wrap="none">
            <a:spAutoFit/>
          </a:bodyPr>
          <a:lstStyle/>
          <a:p>
            <a:r>
              <a:rPr lang="en-US" sz="1700" dirty="0"/>
              <a:t>Seafloor</a:t>
            </a:r>
          </a:p>
        </p:txBody>
      </p:sp>
      <p:sp>
        <p:nvSpPr>
          <p:cNvPr id="26" name="Rectangle 25"/>
          <p:cNvSpPr/>
          <p:nvPr/>
        </p:nvSpPr>
        <p:spPr>
          <a:xfrm>
            <a:off x="5943600" y="1752600"/>
            <a:ext cx="1905000" cy="600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ysClr val="windowText" lastClr="000000"/>
                </a:solidFill>
                <a:latin typeface="Arial" pitchFamily="34" charset="0"/>
                <a:cs typeface="Arial" pitchFamily="34" charset="0"/>
              </a:rPr>
              <a:t>Low local fluid flux</a:t>
            </a:r>
            <a:endParaRPr lang="en-US" b="1" dirty="0">
              <a:solidFill>
                <a:sysClr val="windowText" lastClr="0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6" descr="Pe2_29.tif"/>
          <p:cNvPicPr>
            <a:picLocks noChangeAspect="1"/>
          </p:cNvPicPr>
          <p:nvPr/>
        </p:nvPicPr>
        <p:blipFill>
          <a:blip r:embed="rId3" cstate="print"/>
          <a:srcRect l="45860" t="3815" r="24139" b="55888"/>
          <a:stretch>
            <a:fillRect/>
          </a:stretch>
        </p:blipFill>
        <p:spPr bwMode="auto">
          <a:xfrm>
            <a:off x="6315075" y="4249738"/>
            <a:ext cx="2438400" cy="2303462"/>
          </a:xfrm>
          <a:prstGeom prst="rect">
            <a:avLst/>
          </a:prstGeom>
          <a:noFill/>
          <a:ln w="9525">
            <a:noFill/>
            <a:miter lim="800000"/>
            <a:headEnd/>
            <a:tailEnd/>
          </a:ln>
        </p:spPr>
      </p:pic>
      <p:pic>
        <p:nvPicPr>
          <p:cNvPr id="49155" name="Picture 25" descr="Pe2_0pt85.tif"/>
          <p:cNvPicPr>
            <a:picLocks noChangeAspect="1"/>
          </p:cNvPicPr>
          <p:nvPr/>
        </p:nvPicPr>
        <p:blipFill>
          <a:blip r:embed="rId4" cstate="print"/>
          <a:srcRect l="5833" t="3778" r="63333" b="57111"/>
          <a:stretch>
            <a:fillRect/>
          </a:stretch>
        </p:blipFill>
        <p:spPr bwMode="auto">
          <a:xfrm>
            <a:off x="428625" y="4295775"/>
            <a:ext cx="2530475" cy="2257425"/>
          </a:xfrm>
          <a:prstGeom prst="rect">
            <a:avLst/>
          </a:prstGeom>
          <a:noFill/>
          <a:ln w="9525">
            <a:noFill/>
            <a:miter lim="800000"/>
            <a:headEnd/>
            <a:tailEnd/>
          </a:ln>
        </p:spPr>
      </p:pic>
      <p:pic>
        <p:nvPicPr>
          <p:cNvPr id="49156" name="Picture 59" descr="Pe2_0pt85.tif"/>
          <p:cNvPicPr>
            <a:picLocks noChangeAspect="1"/>
          </p:cNvPicPr>
          <p:nvPr/>
        </p:nvPicPr>
        <p:blipFill>
          <a:blip r:embed="rId5" cstate="print"/>
          <a:srcRect l="48334" t="2592" r="20833" b="55927"/>
          <a:stretch>
            <a:fillRect/>
          </a:stretch>
        </p:blipFill>
        <p:spPr bwMode="auto">
          <a:xfrm>
            <a:off x="523875" y="1066800"/>
            <a:ext cx="2438400" cy="2306638"/>
          </a:xfrm>
          <a:prstGeom prst="rect">
            <a:avLst/>
          </a:prstGeom>
          <a:noFill/>
          <a:ln w="9525">
            <a:noFill/>
            <a:miter lim="800000"/>
            <a:headEnd/>
            <a:tailEnd/>
          </a:ln>
        </p:spPr>
      </p:pic>
      <p:pic>
        <p:nvPicPr>
          <p:cNvPr id="49157" name="Picture 60" descr="Pe2_29.tif"/>
          <p:cNvPicPr>
            <a:picLocks noChangeAspect="1"/>
          </p:cNvPicPr>
          <p:nvPr/>
        </p:nvPicPr>
        <p:blipFill>
          <a:blip r:embed="rId6" cstate="print"/>
          <a:srcRect l="10027" t="3815" r="59973" b="57074"/>
          <a:stretch>
            <a:fillRect/>
          </a:stretch>
        </p:blipFill>
        <p:spPr bwMode="auto">
          <a:xfrm>
            <a:off x="6324600" y="1104900"/>
            <a:ext cx="2452688" cy="2247900"/>
          </a:xfrm>
          <a:prstGeom prst="rect">
            <a:avLst/>
          </a:prstGeom>
          <a:noFill/>
          <a:ln w="9525">
            <a:noFill/>
            <a:miter lim="800000"/>
            <a:headEnd/>
            <a:tailEnd/>
          </a:ln>
        </p:spPr>
      </p:pic>
      <p:sp>
        <p:nvSpPr>
          <p:cNvPr id="49158" name="Rectangle 4"/>
          <p:cNvSpPr txBox="1">
            <a:spLocks noChangeArrowheads="1"/>
          </p:cNvSpPr>
          <p:nvPr/>
        </p:nvSpPr>
        <p:spPr bwMode="auto">
          <a:xfrm>
            <a:off x="0" y="0"/>
            <a:ext cx="8991600" cy="685800"/>
          </a:xfrm>
          <a:prstGeom prst="rect">
            <a:avLst/>
          </a:prstGeom>
          <a:noFill/>
          <a:ln w="9525">
            <a:noFill/>
            <a:miter lim="800000"/>
            <a:headEnd/>
            <a:tailEnd/>
          </a:ln>
        </p:spPr>
        <p:txBody>
          <a:bodyPr anchor="ctr"/>
          <a:lstStyle/>
          <a:p>
            <a:pPr algn="ctr"/>
            <a:r>
              <a:rPr lang="en-US" sz="3600" b="1" dirty="0" smtClean="0">
                <a:solidFill>
                  <a:schemeClr val="tx2"/>
                </a:solidFill>
                <a:cs typeface="Arial" pitchFamily="34" charset="0"/>
              </a:rPr>
              <a:t>Local SMT depends on </a:t>
            </a:r>
            <a:r>
              <a:rPr lang="en-US" sz="3200" b="1" dirty="0" smtClean="0">
                <a:solidFill>
                  <a:schemeClr val="tx2"/>
                </a:solidFill>
                <a:cs typeface="Arial" pitchFamily="34" charset="0"/>
              </a:rPr>
              <a:t>local fluid flux</a:t>
            </a:r>
            <a:endParaRPr lang="en-US" sz="3200" b="1" dirty="0">
              <a:solidFill>
                <a:schemeClr val="tx2"/>
              </a:solidFill>
              <a:cs typeface="Arial" pitchFamily="34" charset="0"/>
            </a:endParaRPr>
          </a:p>
        </p:txBody>
      </p:sp>
      <p:sp>
        <p:nvSpPr>
          <p:cNvPr id="49159" name="TextBox 31"/>
          <p:cNvSpPr txBox="1">
            <a:spLocks noChangeArrowheads="1"/>
          </p:cNvSpPr>
          <p:nvPr/>
        </p:nvSpPr>
        <p:spPr bwMode="auto">
          <a:xfrm>
            <a:off x="3810000" y="2036763"/>
            <a:ext cx="1495425" cy="400050"/>
          </a:xfrm>
          <a:prstGeom prst="rect">
            <a:avLst/>
          </a:prstGeom>
          <a:noFill/>
          <a:ln w="9525">
            <a:noFill/>
            <a:miter lim="800000"/>
            <a:headEnd/>
            <a:tailEnd/>
          </a:ln>
        </p:spPr>
        <p:txBody>
          <a:bodyPr wrap="none">
            <a:spAutoFit/>
          </a:bodyPr>
          <a:lstStyle/>
          <a:p>
            <a:r>
              <a:rPr lang="en-US" sz="2000" b="1" dirty="0">
                <a:solidFill>
                  <a:srgbClr val="2D0BFB"/>
                </a:solidFill>
              </a:rPr>
              <a:t>SMT depth</a:t>
            </a:r>
            <a:endParaRPr lang="en-US" sz="1600" dirty="0">
              <a:solidFill>
                <a:srgbClr val="2D0BFB"/>
              </a:solidFill>
            </a:endParaRPr>
          </a:p>
        </p:txBody>
      </p:sp>
      <p:sp>
        <p:nvSpPr>
          <p:cNvPr id="49160" name="TextBox 33"/>
          <p:cNvSpPr txBox="1">
            <a:spLocks noChangeArrowheads="1"/>
          </p:cNvSpPr>
          <p:nvPr/>
        </p:nvSpPr>
        <p:spPr bwMode="auto">
          <a:xfrm>
            <a:off x="3332163" y="5314950"/>
            <a:ext cx="2459037" cy="400050"/>
          </a:xfrm>
          <a:prstGeom prst="rect">
            <a:avLst/>
          </a:prstGeom>
          <a:noFill/>
          <a:ln w="9525">
            <a:noFill/>
            <a:miter lim="800000"/>
            <a:headEnd/>
            <a:tailEnd/>
          </a:ln>
        </p:spPr>
        <p:txBody>
          <a:bodyPr wrap="none">
            <a:spAutoFit/>
          </a:bodyPr>
          <a:lstStyle/>
          <a:p>
            <a:r>
              <a:rPr lang="en-US" sz="2000" b="1" dirty="0">
                <a:solidFill>
                  <a:srgbClr val="2D0BFB"/>
                </a:solidFill>
              </a:rPr>
              <a:t>Top of gas hydrate</a:t>
            </a:r>
            <a:endParaRPr lang="en-US" sz="1600" dirty="0">
              <a:solidFill>
                <a:srgbClr val="2D0BFB"/>
              </a:solidFill>
            </a:endParaRPr>
          </a:p>
        </p:txBody>
      </p:sp>
      <p:sp>
        <p:nvSpPr>
          <p:cNvPr id="49161" name="TextBox 34"/>
          <p:cNvSpPr txBox="1">
            <a:spLocks noChangeArrowheads="1"/>
          </p:cNvSpPr>
          <p:nvPr/>
        </p:nvSpPr>
        <p:spPr bwMode="auto">
          <a:xfrm>
            <a:off x="93663" y="685800"/>
            <a:ext cx="9050337" cy="461963"/>
          </a:xfrm>
          <a:prstGeom prst="rect">
            <a:avLst/>
          </a:prstGeom>
          <a:noFill/>
          <a:ln w="9525">
            <a:noFill/>
            <a:miter lim="800000"/>
            <a:headEnd/>
            <a:tailEnd/>
          </a:ln>
        </p:spPr>
        <p:txBody>
          <a:bodyPr>
            <a:spAutoFit/>
          </a:bodyPr>
          <a:lstStyle/>
          <a:p>
            <a:r>
              <a:rPr lang="en-US" sz="2400" b="1" dirty="0">
                <a:solidFill>
                  <a:srgbClr val="2D0BFB"/>
                </a:solidFill>
              </a:rPr>
              <a:t>     </a:t>
            </a:r>
            <a:r>
              <a:rPr lang="en-US" sz="2000" b="1" dirty="0">
                <a:solidFill>
                  <a:srgbClr val="2D0BFB"/>
                </a:solidFill>
              </a:rPr>
              <a:t>Low flux in sediment 			         High flux in fracture</a:t>
            </a:r>
            <a:endParaRPr lang="en-US" dirty="0">
              <a:solidFill>
                <a:srgbClr val="2D0BFB"/>
              </a:solidFill>
            </a:endParaRPr>
          </a:p>
        </p:txBody>
      </p:sp>
      <p:pic>
        <p:nvPicPr>
          <p:cNvPr id="49162" name="Picture 3" descr="BD10219_"/>
          <p:cNvPicPr>
            <a:picLocks noChangeArrowheads="1"/>
          </p:cNvPicPr>
          <p:nvPr/>
        </p:nvPicPr>
        <p:blipFill>
          <a:blip r:embed="rId7"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49163" name="TextBox 34"/>
          <p:cNvSpPr txBox="1">
            <a:spLocks noChangeArrowheads="1"/>
          </p:cNvSpPr>
          <p:nvPr/>
        </p:nvSpPr>
        <p:spPr bwMode="auto">
          <a:xfrm>
            <a:off x="95250" y="3886200"/>
            <a:ext cx="9050338" cy="461963"/>
          </a:xfrm>
          <a:prstGeom prst="rect">
            <a:avLst/>
          </a:prstGeom>
          <a:noFill/>
          <a:ln w="9525">
            <a:noFill/>
            <a:miter lim="800000"/>
            <a:headEnd/>
            <a:tailEnd/>
          </a:ln>
        </p:spPr>
        <p:txBody>
          <a:bodyPr>
            <a:spAutoFit/>
          </a:bodyPr>
          <a:lstStyle/>
          <a:p>
            <a:r>
              <a:rPr lang="en-US" sz="2400" b="1" dirty="0">
                <a:solidFill>
                  <a:srgbClr val="2D0BFB"/>
                </a:solidFill>
              </a:rPr>
              <a:t>     </a:t>
            </a:r>
            <a:r>
              <a:rPr lang="en-US" sz="2000" b="1" dirty="0">
                <a:solidFill>
                  <a:srgbClr val="2D0BFB"/>
                </a:solidFill>
              </a:rPr>
              <a:t>Low flux in sediment 			         High flux in fracture</a:t>
            </a:r>
            <a:endParaRPr lang="en-US" dirty="0">
              <a:solidFill>
                <a:srgbClr val="2D0BFB"/>
              </a:solidFill>
            </a:endParaRPr>
          </a:p>
        </p:txBody>
      </p:sp>
      <p:sp>
        <p:nvSpPr>
          <p:cNvPr id="49164" name="TextBox 18"/>
          <p:cNvSpPr txBox="1">
            <a:spLocks noChangeArrowheads="1"/>
          </p:cNvSpPr>
          <p:nvPr/>
        </p:nvSpPr>
        <p:spPr bwMode="auto">
          <a:xfrm>
            <a:off x="1981200" y="3581400"/>
            <a:ext cx="838200" cy="369888"/>
          </a:xfrm>
          <a:prstGeom prst="rect">
            <a:avLst/>
          </a:prstGeom>
          <a:noFill/>
          <a:ln w="9525">
            <a:noFill/>
            <a:miter lim="800000"/>
            <a:headEnd/>
            <a:tailEnd/>
          </a:ln>
        </p:spPr>
        <p:txBody>
          <a:bodyPr>
            <a:spAutoFit/>
          </a:bodyPr>
          <a:lstStyle/>
          <a:p>
            <a:r>
              <a:rPr lang="en-US" b="1" dirty="0">
                <a:solidFill>
                  <a:schemeClr val="bg1"/>
                </a:solidFill>
              </a:rPr>
              <a:t>BHSZ</a:t>
            </a:r>
            <a:endParaRPr lang="en-US" b="1" baseline="-25000" dirty="0">
              <a:solidFill>
                <a:schemeClr val="bg1"/>
              </a:solidFill>
            </a:endParaRPr>
          </a:p>
        </p:txBody>
      </p:sp>
      <p:sp>
        <p:nvSpPr>
          <p:cNvPr id="49165" name="TextBox 9"/>
          <p:cNvSpPr txBox="1">
            <a:spLocks noChangeArrowheads="1"/>
          </p:cNvSpPr>
          <p:nvPr/>
        </p:nvSpPr>
        <p:spPr bwMode="auto">
          <a:xfrm>
            <a:off x="6829425" y="1371600"/>
            <a:ext cx="2286000" cy="369888"/>
          </a:xfrm>
          <a:prstGeom prst="rect">
            <a:avLst/>
          </a:prstGeom>
          <a:noFill/>
          <a:ln w="9525">
            <a:noFill/>
            <a:miter lim="800000"/>
            <a:headEnd/>
            <a:tailEnd/>
          </a:ln>
        </p:spPr>
        <p:txBody>
          <a:bodyPr>
            <a:spAutoFit/>
          </a:bodyPr>
          <a:lstStyle/>
          <a:p>
            <a:pPr algn="ctr"/>
            <a:r>
              <a:rPr lang="en-US" b="1" i="1" dirty="0">
                <a:solidFill>
                  <a:srgbClr val="FF0000"/>
                </a:solidFill>
              </a:rPr>
              <a:t>  Pe</a:t>
            </a:r>
            <a:r>
              <a:rPr lang="en-US" b="1" i="1" baseline="-25000" dirty="0">
                <a:solidFill>
                  <a:srgbClr val="FF0000"/>
                </a:solidFill>
              </a:rPr>
              <a:t>Local</a:t>
            </a:r>
            <a:r>
              <a:rPr lang="en-US" b="1" dirty="0">
                <a:solidFill>
                  <a:srgbClr val="FF0000"/>
                </a:solidFill>
              </a:rPr>
              <a:t> = - 29</a:t>
            </a:r>
            <a:r>
              <a:rPr lang="en-US" b="1" baseline="-25000" dirty="0">
                <a:solidFill>
                  <a:srgbClr val="FF0000"/>
                </a:solidFill>
              </a:rPr>
              <a:t> </a:t>
            </a:r>
          </a:p>
        </p:txBody>
      </p:sp>
      <p:sp>
        <p:nvSpPr>
          <p:cNvPr id="49166" name="TextBox 9"/>
          <p:cNvSpPr txBox="1">
            <a:spLocks noChangeArrowheads="1"/>
          </p:cNvSpPr>
          <p:nvPr/>
        </p:nvSpPr>
        <p:spPr bwMode="auto">
          <a:xfrm>
            <a:off x="1066800" y="1763713"/>
            <a:ext cx="1752600" cy="369887"/>
          </a:xfrm>
          <a:prstGeom prst="rect">
            <a:avLst/>
          </a:prstGeom>
          <a:noFill/>
          <a:ln w="9525">
            <a:noFill/>
            <a:miter lim="800000"/>
            <a:headEnd/>
            <a:tailEnd/>
          </a:ln>
        </p:spPr>
        <p:txBody>
          <a:bodyPr>
            <a:spAutoFit/>
          </a:bodyPr>
          <a:lstStyle/>
          <a:p>
            <a:r>
              <a:rPr lang="en-US" b="1" i="1" dirty="0">
                <a:solidFill>
                  <a:srgbClr val="FF0000"/>
                </a:solidFill>
              </a:rPr>
              <a:t>Pe</a:t>
            </a:r>
            <a:r>
              <a:rPr lang="en-US" b="1" i="1" baseline="-25000" dirty="0">
                <a:solidFill>
                  <a:srgbClr val="FF0000"/>
                </a:solidFill>
              </a:rPr>
              <a:t>Local</a:t>
            </a:r>
            <a:r>
              <a:rPr lang="en-US" b="1" dirty="0">
                <a:solidFill>
                  <a:srgbClr val="FF0000"/>
                </a:solidFill>
              </a:rPr>
              <a:t> = - 0.85</a:t>
            </a:r>
          </a:p>
        </p:txBody>
      </p:sp>
      <p:sp>
        <p:nvSpPr>
          <p:cNvPr id="41" name="TextBox 8"/>
          <p:cNvSpPr txBox="1">
            <a:spLocks noChangeArrowheads="1"/>
          </p:cNvSpPr>
          <p:nvPr/>
        </p:nvSpPr>
        <p:spPr bwMode="auto">
          <a:xfrm>
            <a:off x="0" y="1386442"/>
            <a:ext cx="430887" cy="1813958"/>
          </a:xfrm>
          <a:prstGeom prst="rect">
            <a:avLst/>
          </a:prstGeom>
          <a:noFill/>
          <a:ln w="9525">
            <a:noFill/>
            <a:miter lim="800000"/>
            <a:headEnd/>
            <a:tailEnd/>
          </a:ln>
        </p:spPr>
        <p:txBody>
          <a:bodyPr vert="vert270" wrap="none">
            <a:spAutoFit/>
          </a:bodyPr>
          <a:lstStyle/>
          <a:p>
            <a:pPr>
              <a:defRPr/>
            </a:pPr>
            <a:r>
              <a:rPr lang="en-US" sz="1600" b="1" dirty="0"/>
              <a:t>Normalized depth</a:t>
            </a:r>
          </a:p>
        </p:txBody>
      </p:sp>
      <p:sp>
        <p:nvSpPr>
          <p:cNvPr id="49168" name="TextBox 8"/>
          <p:cNvSpPr txBox="1">
            <a:spLocks noChangeArrowheads="1"/>
          </p:cNvSpPr>
          <p:nvPr/>
        </p:nvSpPr>
        <p:spPr bwMode="auto">
          <a:xfrm>
            <a:off x="6286500" y="3305175"/>
            <a:ext cx="2705100" cy="338138"/>
          </a:xfrm>
          <a:prstGeom prst="rect">
            <a:avLst/>
          </a:prstGeom>
          <a:noFill/>
          <a:ln w="9525">
            <a:noFill/>
            <a:miter lim="800000"/>
            <a:headEnd/>
            <a:tailEnd/>
          </a:ln>
        </p:spPr>
        <p:txBody>
          <a:bodyPr wrap="none">
            <a:spAutoFit/>
          </a:bodyPr>
          <a:lstStyle/>
          <a:p>
            <a:r>
              <a:rPr lang="en-US" sz="1600" b="1" dirty="0"/>
              <a:t>Normalized concentration</a:t>
            </a:r>
          </a:p>
        </p:txBody>
      </p:sp>
      <p:sp>
        <p:nvSpPr>
          <p:cNvPr id="49169" name="TextBox 18"/>
          <p:cNvSpPr txBox="1">
            <a:spLocks noChangeArrowheads="1"/>
          </p:cNvSpPr>
          <p:nvPr/>
        </p:nvSpPr>
        <p:spPr bwMode="auto">
          <a:xfrm>
            <a:off x="1981200" y="3581400"/>
            <a:ext cx="838200" cy="369888"/>
          </a:xfrm>
          <a:prstGeom prst="rect">
            <a:avLst/>
          </a:prstGeom>
          <a:noFill/>
          <a:ln w="9525">
            <a:noFill/>
            <a:miter lim="800000"/>
            <a:headEnd/>
            <a:tailEnd/>
          </a:ln>
        </p:spPr>
        <p:txBody>
          <a:bodyPr>
            <a:spAutoFit/>
          </a:bodyPr>
          <a:lstStyle/>
          <a:p>
            <a:r>
              <a:rPr lang="en-US" b="1" dirty="0">
                <a:solidFill>
                  <a:schemeClr val="bg1"/>
                </a:solidFill>
              </a:rPr>
              <a:t>BHSZ</a:t>
            </a:r>
            <a:endParaRPr lang="en-US" b="1" baseline="-25000" dirty="0">
              <a:solidFill>
                <a:schemeClr val="bg1"/>
              </a:solidFill>
            </a:endParaRPr>
          </a:p>
        </p:txBody>
      </p:sp>
      <p:sp>
        <p:nvSpPr>
          <p:cNvPr id="49170" name="TextBox 9"/>
          <p:cNvSpPr txBox="1">
            <a:spLocks noChangeArrowheads="1"/>
          </p:cNvSpPr>
          <p:nvPr/>
        </p:nvSpPr>
        <p:spPr bwMode="auto">
          <a:xfrm>
            <a:off x="6581775" y="4438650"/>
            <a:ext cx="2286000" cy="369888"/>
          </a:xfrm>
          <a:prstGeom prst="rect">
            <a:avLst/>
          </a:prstGeom>
          <a:noFill/>
          <a:ln w="9525">
            <a:noFill/>
            <a:miter lim="800000"/>
            <a:headEnd/>
            <a:tailEnd/>
          </a:ln>
        </p:spPr>
        <p:txBody>
          <a:bodyPr>
            <a:spAutoFit/>
          </a:bodyPr>
          <a:lstStyle/>
          <a:p>
            <a:pPr algn="ctr"/>
            <a:r>
              <a:rPr lang="en-US" b="1" i="1" dirty="0">
                <a:solidFill>
                  <a:srgbClr val="FF0000"/>
                </a:solidFill>
              </a:rPr>
              <a:t>  &lt;S</a:t>
            </a:r>
            <a:r>
              <a:rPr lang="en-US" b="1" i="1" baseline="-25000" dirty="0">
                <a:solidFill>
                  <a:srgbClr val="FF0000"/>
                </a:solidFill>
              </a:rPr>
              <a:t>h</a:t>
            </a:r>
            <a:r>
              <a:rPr lang="en-US" b="1" i="1" dirty="0">
                <a:solidFill>
                  <a:srgbClr val="FF0000"/>
                </a:solidFill>
              </a:rPr>
              <a:t>&gt;</a:t>
            </a:r>
            <a:r>
              <a:rPr lang="en-US" b="1" i="1" baseline="-25000" dirty="0">
                <a:solidFill>
                  <a:srgbClr val="FF0000"/>
                </a:solidFill>
              </a:rPr>
              <a:t>Local</a:t>
            </a:r>
            <a:r>
              <a:rPr lang="en-US" b="1" dirty="0">
                <a:solidFill>
                  <a:srgbClr val="FF0000"/>
                </a:solidFill>
              </a:rPr>
              <a:t> = 22%</a:t>
            </a:r>
            <a:endParaRPr lang="en-US" b="1" baseline="-25000" dirty="0">
              <a:solidFill>
                <a:srgbClr val="FF0000"/>
              </a:solidFill>
            </a:endParaRPr>
          </a:p>
        </p:txBody>
      </p:sp>
      <p:sp>
        <p:nvSpPr>
          <p:cNvPr id="49171" name="TextBox 9"/>
          <p:cNvSpPr txBox="1">
            <a:spLocks noChangeArrowheads="1"/>
          </p:cNvSpPr>
          <p:nvPr/>
        </p:nvSpPr>
        <p:spPr bwMode="auto">
          <a:xfrm>
            <a:off x="914400" y="4438650"/>
            <a:ext cx="1752600" cy="369888"/>
          </a:xfrm>
          <a:prstGeom prst="rect">
            <a:avLst/>
          </a:prstGeom>
          <a:noFill/>
          <a:ln w="9525">
            <a:noFill/>
            <a:miter lim="800000"/>
            <a:headEnd/>
            <a:tailEnd/>
          </a:ln>
        </p:spPr>
        <p:txBody>
          <a:bodyPr>
            <a:spAutoFit/>
          </a:bodyPr>
          <a:lstStyle/>
          <a:p>
            <a:r>
              <a:rPr lang="en-US" b="1" i="1" dirty="0">
                <a:solidFill>
                  <a:srgbClr val="FF0000"/>
                </a:solidFill>
              </a:rPr>
              <a:t>&lt;S</a:t>
            </a:r>
            <a:r>
              <a:rPr lang="en-US" b="1" i="1" baseline="-25000" dirty="0">
                <a:solidFill>
                  <a:srgbClr val="FF0000"/>
                </a:solidFill>
              </a:rPr>
              <a:t>h</a:t>
            </a:r>
            <a:r>
              <a:rPr lang="en-US" b="1" i="1" dirty="0">
                <a:solidFill>
                  <a:srgbClr val="FF0000"/>
                </a:solidFill>
              </a:rPr>
              <a:t>&gt;</a:t>
            </a:r>
            <a:r>
              <a:rPr lang="en-US" b="1" i="1" baseline="-25000" dirty="0">
                <a:solidFill>
                  <a:srgbClr val="FF0000"/>
                </a:solidFill>
              </a:rPr>
              <a:t>Local</a:t>
            </a:r>
            <a:r>
              <a:rPr lang="en-US" b="1" dirty="0">
                <a:solidFill>
                  <a:srgbClr val="FF0000"/>
                </a:solidFill>
              </a:rPr>
              <a:t> =  6%</a:t>
            </a:r>
          </a:p>
        </p:txBody>
      </p:sp>
      <p:sp>
        <p:nvSpPr>
          <p:cNvPr id="48" name="TextBox 8"/>
          <p:cNvSpPr txBox="1">
            <a:spLocks noChangeArrowheads="1"/>
          </p:cNvSpPr>
          <p:nvPr/>
        </p:nvSpPr>
        <p:spPr bwMode="auto">
          <a:xfrm>
            <a:off x="0" y="4495800"/>
            <a:ext cx="430887" cy="1813958"/>
          </a:xfrm>
          <a:prstGeom prst="rect">
            <a:avLst/>
          </a:prstGeom>
          <a:noFill/>
          <a:ln w="9525">
            <a:noFill/>
            <a:miter lim="800000"/>
            <a:headEnd/>
            <a:tailEnd/>
          </a:ln>
        </p:spPr>
        <p:txBody>
          <a:bodyPr vert="vert270" wrap="none">
            <a:spAutoFit/>
          </a:bodyPr>
          <a:lstStyle/>
          <a:p>
            <a:pPr>
              <a:defRPr/>
            </a:pPr>
            <a:r>
              <a:rPr lang="en-US" sz="1600" b="1" dirty="0"/>
              <a:t>Normalized depth</a:t>
            </a:r>
          </a:p>
        </p:txBody>
      </p:sp>
      <p:sp>
        <p:nvSpPr>
          <p:cNvPr id="49173" name="TextBox 8"/>
          <p:cNvSpPr txBox="1">
            <a:spLocks noChangeArrowheads="1"/>
          </p:cNvSpPr>
          <p:nvPr/>
        </p:nvSpPr>
        <p:spPr bwMode="auto">
          <a:xfrm>
            <a:off x="6472238" y="6519863"/>
            <a:ext cx="2214562" cy="338137"/>
          </a:xfrm>
          <a:prstGeom prst="rect">
            <a:avLst/>
          </a:prstGeom>
          <a:noFill/>
          <a:ln w="9525">
            <a:noFill/>
            <a:miter lim="800000"/>
            <a:headEnd/>
            <a:tailEnd/>
          </a:ln>
        </p:spPr>
        <p:txBody>
          <a:bodyPr wrap="none">
            <a:spAutoFit/>
          </a:bodyPr>
          <a:lstStyle/>
          <a:p>
            <a:r>
              <a:rPr lang="en-US" sz="1600" b="1" dirty="0"/>
              <a:t>Hydrate and free gas</a:t>
            </a:r>
          </a:p>
        </p:txBody>
      </p:sp>
      <p:sp>
        <p:nvSpPr>
          <p:cNvPr id="62" name="TextBox 8"/>
          <p:cNvSpPr txBox="1">
            <a:spLocks noChangeArrowheads="1"/>
          </p:cNvSpPr>
          <p:nvPr/>
        </p:nvSpPr>
        <p:spPr bwMode="auto">
          <a:xfrm>
            <a:off x="5867400" y="1381125"/>
            <a:ext cx="430887" cy="1813958"/>
          </a:xfrm>
          <a:prstGeom prst="rect">
            <a:avLst/>
          </a:prstGeom>
          <a:noFill/>
          <a:ln w="9525">
            <a:noFill/>
            <a:miter lim="800000"/>
            <a:headEnd/>
            <a:tailEnd/>
          </a:ln>
        </p:spPr>
        <p:txBody>
          <a:bodyPr vert="vert270" wrap="none">
            <a:spAutoFit/>
          </a:bodyPr>
          <a:lstStyle/>
          <a:p>
            <a:pPr>
              <a:defRPr/>
            </a:pPr>
            <a:r>
              <a:rPr lang="en-US" sz="1600" b="1" dirty="0"/>
              <a:t>Normalized depth</a:t>
            </a:r>
          </a:p>
        </p:txBody>
      </p:sp>
      <p:sp>
        <p:nvSpPr>
          <p:cNvPr id="63" name="TextBox 8"/>
          <p:cNvSpPr txBox="1">
            <a:spLocks noChangeArrowheads="1"/>
          </p:cNvSpPr>
          <p:nvPr/>
        </p:nvSpPr>
        <p:spPr bwMode="auto">
          <a:xfrm>
            <a:off x="5867400" y="4490483"/>
            <a:ext cx="430887" cy="1813958"/>
          </a:xfrm>
          <a:prstGeom prst="rect">
            <a:avLst/>
          </a:prstGeom>
          <a:noFill/>
          <a:ln w="9525">
            <a:noFill/>
            <a:miter lim="800000"/>
            <a:headEnd/>
            <a:tailEnd/>
          </a:ln>
        </p:spPr>
        <p:txBody>
          <a:bodyPr vert="vert270" wrap="none">
            <a:spAutoFit/>
          </a:bodyPr>
          <a:lstStyle/>
          <a:p>
            <a:pPr>
              <a:defRPr/>
            </a:pPr>
            <a:r>
              <a:rPr lang="en-US" sz="1600" b="1" dirty="0"/>
              <a:t>Normalized depth</a:t>
            </a:r>
          </a:p>
        </p:txBody>
      </p:sp>
      <p:sp>
        <p:nvSpPr>
          <p:cNvPr id="49176" name="TextBox 8"/>
          <p:cNvSpPr txBox="1">
            <a:spLocks noChangeArrowheads="1"/>
          </p:cNvSpPr>
          <p:nvPr/>
        </p:nvSpPr>
        <p:spPr bwMode="auto">
          <a:xfrm>
            <a:off x="685800" y="6519863"/>
            <a:ext cx="2214563" cy="338137"/>
          </a:xfrm>
          <a:prstGeom prst="rect">
            <a:avLst/>
          </a:prstGeom>
          <a:noFill/>
          <a:ln w="9525">
            <a:noFill/>
            <a:miter lim="800000"/>
            <a:headEnd/>
            <a:tailEnd/>
          </a:ln>
        </p:spPr>
        <p:txBody>
          <a:bodyPr wrap="none">
            <a:spAutoFit/>
          </a:bodyPr>
          <a:lstStyle/>
          <a:p>
            <a:r>
              <a:rPr lang="en-US" sz="1600" b="1" dirty="0"/>
              <a:t>Hydrate and free gas</a:t>
            </a:r>
          </a:p>
        </p:txBody>
      </p:sp>
      <p:sp>
        <p:nvSpPr>
          <p:cNvPr id="49177" name="TextBox 8"/>
          <p:cNvSpPr txBox="1">
            <a:spLocks noChangeArrowheads="1"/>
          </p:cNvSpPr>
          <p:nvPr/>
        </p:nvSpPr>
        <p:spPr bwMode="auto">
          <a:xfrm>
            <a:off x="533400" y="3305175"/>
            <a:ext cx="2705100" cy="338138"/>
          </a:xfrm>
          <a:prstGeom prst="rect">
            <a:avLst/>
          </a:prstGeom>
          <a:noFill/>
          <a:ln w="9525">
            <a:noFill/>
            <a:miter lim="800000"/>
            <a:headEnd/>
            <a:tailEnd/>
          </a:ln>
        </p:spPr>
        <p:txBody>
          <a:bodyPr wrap="none">
            <a:spAutoFit/>
          </a:bodyPr>
          <a:lstStyle/>
          <a:p>
            <a:r>
              <a:rPr lang="en-US" sz="1600" b="1" dirty="0"/>
              <a:t>Normalized concentration</a:t>
            </a:r>
          </a:p>
        </p:txBody>
      </p:sp>
      <p:sp>
        <p:nvSpPr>
          <p:cNvPr id="28" name="Slide Number Placeholder 27"/>
          <p:cNvSpPr>
            <a:spLocks noGrp="1"/>
          </p:cNvSpPr>
          <p:nvPr>
            <p:ph type="sldNum" sz="quarter" idx="12"/>
          </p:nvPr>
        </p:nvSpPr>
        <p:spPr/>
        <p:txBody>
          <a:bodyPr/>
          <a:lstStyle/>
          <a:p>
            <a:pPr>
              <a:defRPr/>
            </a:pPr>
            <a:fld id="{C4180485-63FA-46B7-A2F0-A011AEE3BA3C}" type="slidenum">
              <a:rPr lang="en-US" smtClean="0"/>
              <a:pPr>
                <a:defRPr/>
              </a:pPr>
              <a:t>44</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16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1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17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1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15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17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60" grpId="0"/>
      <p:bldP spid="49163" grpId="0"/>
      <p:bldP spid="49170" grpId="0"/>
      <p:bldP spid="49171" grpId="0"/>
      <p:bldP spid="48" grpId="0"/>
      <p:bldP spid="49173" grpId="0"/>
      <p:bldP spid="63" grpId="0"/>
      <p:bldP spid="4917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txBox="1">
            <a:spLocks noChangeArrowheads="1"/>
          </p:cNvSpPr>
          <p:nvPr/>
        </p:nvSpPr>
        <p:spPr bwMode="auto">
          <a:xfrm>
            <a:off x="0" y="152400"/>
            <a:ext cx="9144000" cy="685800"/>
          </a:xfrm>
          <a:prstGeom prst="rect">
            <a:avLst/>
          </a:prstGeom>
          <a:noFill/>
          <a:ln w="9525">
            <a:noFill/>
            <a:miter lim="800000"/>
            <a:headEnd/>
            <a:tailEnd/>
          </a:ln>
        </p:spPr>
        <p:txBody>
          <a:bodyPr anchor="ctr"/>
          <a:lstStyle/>
          <a:p>
            <a:pPr algn="ctr"/>
            <a:r>
              <a:rPr lang="en-US" sz="3200" b="1" dirty="0" smtClean="0">
                <a:solidFill>
                  <a:schemeClr val="tx2"/>
                </a:solidFill>
                <a:cs typeface="Arial" charset="0"/>
              </a:rPr>
              <a:t>Generalized model to quantify amount </a:t>
            </a:r>
            <a:r>
              <a:rPr lang="en-US" sz="3200" b="1" dirty="0">
                <a:solidFill>
                  <a:schemeClr val="tx2"/>
                </a:solidFill>
                <a:cs typeface="Arial" charset="0"/>
              </a:rPr>
              <a:t>and </a:t>
            </a:r>
            <a:r>
              <a:rPr lang="en-US" sz="3200" b="1" dirty="0" smtClean="0">
                <a:solidFill>
                  <a:schemeClr val="tx2"/>
                </a:solidFill>
                <a:cs typeface="Arial" charset="0"/>
              </a:rPr>
              <a:t>distribution of gas hydrates</a:t>
            </a:r>
            <a:endParaRPr lang="en-US" sz="3200" b="1" baseline="-25000" dirty="0">
              <a:solidFill>
                <a:schemeClr val="tx2"/>
              </a:solidFill>
              <a:cs typeface="Arial" charset="0"/>
            </a:endParaRPr>
          </a:p>
        </p:txBody>
      </p:sp>
      <p:pic>
        <p:nvPicPr>
          <p:cNvPr id="4099" name="Picture 3" descr="BD10219_"/>
          <p:cNvPicPr>
            <a:picLocks noChangeArrowheads="1"/>
          </p:cNvPicPr>
          <p:nvPr/>
        </p:nvPicPr>
        <p:blipFill>
          <a:blip r:embed="rId3" cstate="print">
            <a:lum bright="40000" contrast="16000"/>
          </a:blip>
          <a:srcRect/>
          <a:stretch>
            <a:fillRect/>
          </a:stretch>
        </p:blipFill>
        <p:spPr bwMode="auto">
          <a:xfrm>
            <a:off x="0" y="1020762"/>
            <a:ext cx="9144000" cy="46038"/>
          </a:xfrm>
          <a:prstGeom prst="rect">
            <a:avLst/>
          </a:prstGeom>
          <a:solidFill>
            <a:schemeClr val="bg2">
              <a:alpha val="5882"/>
            </a:schemeClr>
          </a:solidFill>
          <a:ln w="9525">
            <a:noFill/>
            <a:miter lim="800000"/>
            <a:headEnd/>
            <a:tailEnd/>
          </a:ln>
        </p:spPr>
      </p:pic>
      <p:sp>
        <p:nvSpPr>
          <p:cNvPr id="21" name="Slide Number Placeholder 20"/>
          <p:cNvSpPr>
            <a:spLocks noGrp="1"/>
          </p:cNvSpPr>
          <p:nvPr>
            <p:ph type="sldNum" sz="quarter" idx="12"/>
          </p:nvPr>
        </p:nvSpPr>
        <p:spPr/>
        <p:txBody>
          <a:bodyPr/>
          <a:lstStyle/>
          <a:p>
            <a:pPr>
              <a:defRPr/>
            </a:pPr>
            <a:fld id="{B1AB6FCB-E18A-46A5-98D5-F7C64F1B96AB}" type="slidenum">
              <a:rPr lang="en-US" smtClean="0"/>
              <a:pPr>
                <a:defRPr/>
              </a:pPr>
              <a:t>45</a:t>
            </a:fld>
            <a:endParaRPr lang="en-US" dirty="0"/>
          </a:p>
        </p:txBody>
      </p:sp>
      <p:pic>
        <p:nvPicPr>
          <p:cNvPr id="4101" name="Picture 14"/>
          <p:cNvPicPr>
            <a:picLocks noChangeAspect="1" noChangeArrowheads="1"/>
          </p:cNvPicPr>
          <p:nvPr/>
        </p:nvPicPr>
        <p:blipFill>
          <a:blip r:embed="rId4" cstate="print"/>
          <a:srcRect/>
          <a:stretch>
            <a:fillRect/>
          </a:stretch>
        </p:blipFill>
        <p:spPr bwMode="auto">
          <a:xfrm>
            <a:off x="4610100" y="2133600"/>
            <a:ext cx="4533900" cy="3460750"/>
          </a:xfrm>
          <a:prstGeom prst="rect">
            <a:avLst/>
          </a:prstGeom>
          <a:noFill/>
          <a:ln w="9525">
            <a:noFill/>
            <a:miter lim="800000"/>
            <a:headEnd/>
            <a:tailEnd/>
          </a:ln>
        </p:spPr>
      </p:pic>
      <p:sp>
        <p:nvSpPr>
          <p:cNvPr id="4102" name="Text Box 15"/>
          <p:cNvSpPr txBox="1">
            <a:spLocks noChangeArrowheads="1"/>
          </p:cNvSpPr>
          <p:nvPr/>
        </p:nvSpPr>
        <p:spPr bwMode="auto">
          <a:xfrm>
            <a:off x="6740236" y="2452254"/>
            <a:ext cx="1060450" cy="369887"/>
          </a:xfrm>
          <a:prstGeom prst="rect">
            <a:avLst/>
          </a:prstGeom>
          <a:noFill/>
          <a:ln w="9525">
            <a:noFill/>
            <a:miter lim="800000"/>
            <a:headEnd/>
            <a:tailEnd/>
          </a:ln>
        </p:spPr>
        <p:txBody>
          <a:bodyPr wrap="none">
            <a:spAutoFit/>
          </a:bodyPr>
          <a:lstStyle/>
          <a:p>
            <a:r>
              <a:rPr lang="en-US" i="1" dirty="0"/>
              <a:t>Pe</a:t>
            </a:r>
            <a:r>
              <a:rPr lang="en-US" i="1" baseline="-25000" dirty="0"/>
              <a:t>1</a:t>
            </a:r>
            <a:r>
              <a:rPr lang="en-US" dirty="0"/>
              <a:t>&lt;</a:t>
            </a:r>
            <a:r>
              <a:rPr lang="en-US" i="1" dirty="0"/>
              <a:t>S</a:t>
            </a:r>
            <a:r>
              <a:rPr lang="en-US" i="1" baseline="-25000" dirty="0"/>
              <a:t>h</a:t>
            </a:r>
            <a:r>
              <a:rPr lang="en-US" dirty="0"/>
              <a:t>&gt;</a:t>
            </a:r>
          </a:p>
        </p:txBody>
      </p:sp>
      <p:pic>
        <p:nvPicPr>
          <p:cNvPr id="4103" name="Picture 5"/>
          <p:cNvPicPr>
            <a:picLocks noChangeAspect="1" noChangeArrowheads="1"/>
          </p:cNvPicPr>
          <p:nvPr/>
        </p:nvPicPr>
        <p:blipFill>
          <a:blip r:embed="rId5" cstate="print"/>
          <a:srcRect l="3021" t="6476" r="8978" b="2509"/>
          <a:stretch>
            <a:fillRect/>
          </a:stretch>
        </p:blipFill>
        <p:spPr bwMode="auto">
          <a:xfrm>
            <a:off x="-1" y="2133600"/>
            <a:ext cx="4539551" cy="3352800"/>
          </a:xfrm>
          <a:prstGeom prst="rect">
            <a:avLst/>
          </a:prstGeom>
          <a:noFill/>
          <a:ln w="9525">
            <a:noFill/>
            <a:miter lim="800000"/>
            <a:headEnd/>
            <a:tailEnd/>
          </a:ln>
        </p:spPr>
      </p:pic>
      <p:sp>
        <p:nvSpPr>
          <p:cNvPr id="4104" name="TextBox 113"/>
          <p:cNvSpPr txBox="1">
            <a:spLocks noChangeArrowheads="1"/>
          </p:cNvSpPr>
          <p:nvPr/>
        </p:nvSpPr>
        <p:spPr bwMode="auto">
          <a:xfrm>
            <a:off x="0" y="6488113"/>
            <a:ext cx="4724400" cy="338554"/>
          </a:xfrm>
          <a:prstGeom prst="rect">
            <a:avLst/>
          </a:prstGeom>
          <a:noFill/>
          <a:ln w="9525">
            <a:noFill/>
            <a:miter lim="800000"/>
            <a:headEnd/>
            <a:tailEnd/>
          </a:ln>
        </p:spPr>
        <p:txBody>
          <a:bodyPr>
            <a:spAutoFit/>
          </a:bodyPr>
          <a:lstStyle/>
          <a:p>
            <a:r>
              <a:rPr lang="en-US" sz="1600" i="1" dirty="0"/>
              <a:t>Bhatnagar et al., Am. J. Sci., </a:t>
            </a:r>
            <a:r>
              <a:rPr lang="en-US" sz="1600" dirty="0"/>
              <a:t>(2007)</a:t>
            </a:r>
          </a:p>
        </p:txBody>
      </p:sp>
      <p:sp>
        <p:nvSpPr>
          <p:cNvPr id="9" name="TextBox 8"/>
          <p:cNvSpPr txBox="1"/>
          <p:nvPr/>
        </p:nvSpPr>
        <p:spPr>
          <a:xfrm>
            <a:off x="914400" y="1295400"/>
            <a:ext cx="8032968" cy="369332"/>
          </a:xfrm>
          <a:prstGeom prst="rect">
            <a:avLst/>
          </a:prstGeom>
          <a:noFill/>
        </p:spPr>
        <p:txBody>
          <a:bodyPr wrap="none" rtlCol="0">
            <a:spAutoFit/>
          </a:bodyPr>
          <a:lstStyle/>
          <a:p>
            <a:r>
              <a:rPr lang="en-US" dirty="0" smtClean="0">
                <a:solidFill>
                  <a:srgbClr val="FF0000"/>
                </a:solidFill>
              </a:rPr>
              <a:t>    Biogenic sources only 		          Biogenic sources and external flux</a:t>
            </a:r>
          </a:p>
        </p:txBody>
      </p:sp>
      <p:sp>
        <p:nvSpPr>
          <p:cNvPr id="13" name="TextBox 12"/>
          <p:cNvSpPr txBox="1"/>
          <p:nvPr/>
        </p:nvSpPr>
        <p:spPr>
          <a:xfrm>
            <a:off x="221985" y="5791200"/>
            <a:ext cx="2292615" cy="523220"/>
          </a:xfrm>
          <a:prstGeom prst="rect">
            <a:avLst/>
          </a:prstGeom>
          <a:noFill/>
        </p:spPr>
        <p:txBody>
          <a:bodyPr wrap="none" rtlCol="0">
            <a:spAutoFit/>
          </a:bodyPr>
          <a:lstStyle/>
          <a:p>
            <a:pPr lvl="0" algn="ctr"/>
            <a:r>
              <a:rPr lang="en-US" sz="1400" dirty="0" smtClean="0">
                <a:solidFill>
                  <a:srgbClr val="2D0BFB"/>
                </a:solidFill>
                <a:cs typeface="Arial" pitchFamily="34" charset="0"/>
              </a:rPr>
              <a:t>Net fluid flux (</a:t>
            </a:r>
            <a:r>
              <a:rPr lang="en-US" sz="1400" i="1" dirty="0" smtClean="0">
                <a:solidFill>
                  <a:srgbClr val="2D0BFB"/>
                </a:solidFill>
                <a:cs typeface="Arial" pitchFamily="34" charset="0"/>
              </a:rPr>
              <a:t>Pe</a:t>
            </a:r>
            <a:r>
              <a:rPr lang="en-US" sz="1400" i="1" baseline="-25000" dirty="0" smtClean="0">
                <a:solidFill>
                  <a:srgbClr val="2D0BFB"/>
                </a:solidFill>
                <a:cs typeface="Arial" pitchFamily="34" charset="0"/>
              </a:rPr>
              <a:t>1</a:t>
            </a:r>
            <a:r>
              <a:rPr lang="en-US" sz="1400" dirty="0" smtClean="0">
                <a:solidFill>
                  <a:srgbClr val="2D0BFB"/>
                </a:solidFill>
                <a:cs typeface="Arial" pitchFamily="34" charset="0"/>
              </a:rPr>
              <a:t>) </a:t>
            </a:r>
          </a:p>
          <a:p>
            <a:pPr lvl="0" algn="ctr"/>
            <a:r>
              <a:rPr lang="en-US" sz="1400" dirty="0" smtClean="0">
                <a:solidFill>
                  <a:srgbClr val="2D0BFB"/>
                </a:solidFill>
                <a:cs typeface="Arial" pitchFamily="34" charset="0"/>
              </a:rPr>
              <a:t>and org C input at seafloor</a:t>
            </a:r>
            <a:endParaRPr lang="en-US" sz="1400" dirty="0">
              <a:solidFill>
                <a:srgbClr val="2D0BFB"/>
              </a:solidFill>
            </a:endParaRPr>
          </a:p>
        </p:txBody>
      </p:sp>
      <p:sp>
        <p:nvSpPr>
          <p:cNvPr id="14" name="TextBox 13"/>
          <p:cNvSpPr txBox="1"/>
          <p:nvPr/>
        </p:nvSpPr>
        <p:spPr>
          <a:xfrm>
            <a:off x="3200400" y="5791200"/>
            <a:ext cx="970137" cy="523220"/>
          </a:xfrm>
          <a:prstGeom prst="rect">
            <a:avLst/>
          </a:prstGeom>
          <a:noFill/>
        </p:spPr>
        <p:txBody>
          <a:bodyPr wrap="none" rtlCol="0">
            <a:spAutoFit/>
          </a:bodyPr>
          <a:lstStyle/>
          <a:p>
            <a:pPr lvl="0" algn="ctr"/>
            <a:r>
              <a:rPr lang="en-US" sz="1400" dirty="0" smtClean="0">
                <a:solidFill>
                  <a:srgbClr val="2D0BFB"/>
                </a:solidFill>
                <a:cs typeface="Arial" pitchFamily="34" charset="0"/>
              </a:rPr>
              <a:t>Hydrate </a:t>
            </a:r>
          </a:p>
          <a:p>
            <a:pPr lvl="0" algn="ctr"/>
            <a:r>
              <a:rPr lang="en-US" sz="1400" dirty="0" smtClean="0">
                <a:solidFill>
                  <a:srgbClr val="2D0BFB"/>
                </a:solidFill>
                <a:cs typeface="Arial" pitchFamily="34" charset="0"/>
              </a:rPr>
              <a:t>saturation</a:t>
            </a:r>
            <a:endParaRPr lang="en-US" sz="1400" dirty="0">
              <a:solidFill>
                <a:srgbClr val="2D0BFB"/>
              </a:solidFill>
            </a:endParaRPr>
          </a:p>
        </p:txBody>
      </p:sp>
      <p:sp>
        <p:nvSpPr>
          <p:cNvPr id="15" name="Right Arrow 14"/>
          <p:cNvSpPr/>
          <p:nvPr/>
        </p:nvSpPr>
        <p:spPr>
          <a:xfrm>
            <a:off x="2514600" y="5867400"/>
            <a:ext cx="685800" cy="304800"/>
          </a:xfrm>
          <a:prstGeom prst="rightArrow">
            <a:avLst/>
          </a:prstGeom>
          <a:solidFill>
            <a:srgbClr val="2D0BFB"/>
          </a:solidFill>
          <a:ln>
            <a:solidFill>
              <a:srgbClr val="2D0BF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4797136" y="5867400"/>
            <a:ext cx="2133918" cy="307777"/>
          </a:xfrm>
          <a:prstGeom prst="rect">
            <a:avLst/>
          </a:prstGeom>
          <a:noFill/>
        </p:spPr>
        <p:txBody>
          <a:bodyPr wrap="none" rtlCol="0">
            <a:spAutoFit/>
          </a:bodyPr>
          <a:lstStyle/>
          <a:p>
            <a:pPr lvl="0" algn="ctr"/>
            <a:r>
              <a:rPr lang="en-US" sz="1400" dirty="0" smtClean="0">
                <a:solidFill>
                  <a:srgbClr val="2D0BFB"/>
                </a:solidFill>
                <a:cs typeface="Arial" pitchFamily="34" charset="0"/>
              </a:rPr>
              <a:t>Net fluid flux (</a:t>
            </a:r>
            <a:r>
              <a:rPr lang="en-US" sz="1400" i="1" dirty="0" smtClean="0">
                <a:solidFill>
                  <a:srgbClr val="2D0BFB"/>
                </a:solidFill>
                <a:cs typeface="Arial" pitchFamily="34" charset="0"/>
              </a:rPr>
              <a:t>Pe</a:t>
            </a:r>
            <a:r>
              <a:rPr lang="en-US" sz="1400" i="1" baseline="-25000" dirty="0" smtClean="0">
                <a:solidFill>
                  <a:srgbClr val="2D0BFB"/>
                </a:solidFill>
                <a:cs typeface="Arial" pitchFamily="34" charset="0"/>
              </a:rPr>
              <a:t>1  </a:t>
            </a:r>
            <a:r>
              <a:rPr lang="en-US" sz="1400" i="1" dirty="0" smtClean="0">
                <a:solidFill>
                  <a:srgbClr val="2D0BFB"/>
                </a:solidFill>
                <a:cs typeface="Arial" pitchFamily="34" charset="0"/>
              </a:rPr>
              <a:t>+ Pe</a:t>
            </a:r>
            <a:r>
              <a:rPr lang="en-US" sz="1400" i="1" baseline="-25000" dirty="0" smtClean="0">
                <a:solidFill>
                  <a:srgbClr val="2D0BFB"/>
                </a:solidFill>
                <a:cs typeface="Arial" pitchFamily="34" charset="0"/>
              </a:rPr>
              <a:t>2</a:t>
            </a:r>
            <a:r>
              <a:rPr lang="en-US" sz="1400" dirty="0" smtClean="0">
                <a:solidFill>
                  <a:srgbClr val="2D0BFB"/>
                </a:solidFill>
                <a:cs typeface="Arial" pitchFamily="34" charset="0"/>
              </a:rPr>
              <a:t>)</a:t>
            </a:r>
            <a:endParaRPr lang="en-US" sz="1400" dirty="0">
              <a:solidFill>
                <a:srgbClr val="2D0BFB"/>
              </a:solidFill>
            </a:endParaRPr>
          </a:p>
        </p:txBody>
      </p:sp>
      <p:sp>
        <p:nvSpPr>
          <p:cNvPr id="17" name="TextBox 16"/>
          <p:cNvSpPr txBox="1"/>
          <p:nvPr/>
        </p:nvSpPr>
        <p:spPr>
          <a:xfrm>
            <a:off x="7629525" y="5801380"/>
            <a:ext cx="970137" cy="523220"/>
          </a:xfrm>
          <a:prstGeom prst="rect">
            <a:avLst/>
          </a:prstGeom>
          <a:noFill/>
        </p:spPr>
        <p:txBody>
          <a:bodyPr wrap="none" rtlCol="0">
            <a:spAutoFit/>
          </a:bodyPr>
          <a:lstStyle/>
          <a:p>
            <a:pPr lvl="0" algn="ctr"/>
            <a:r>
              <a:rPr lang="en-US" sz="1400" dirty="0" smtClean="0">
                <a:solidFill>
                  <a:srgbClr val="2D0BFB"/>
                </a:solidFill>
                <a:cs typeface="Arial" pitchFamily="34" charset="0"/>
              </a:rPr>
              <a:t>Hydrate </a:t>
            </a:r>
          </a:p>
          <a:p>
            <a:pPr lvl="0" algn="ctr"/>
            <a:r>
              <a:rPr lang="en-US" sz="1400" dirty="0" smtClean="0">
                <a:solidFill>
                  <a:srgbClr val="2D0BFB"/>
                </a:solidFill>
                <a:cs typeface="Arial" pitchFamily="34" charset="0"/>
              </a:rPr>
              <a:t>saturation</a:t>
            </a:r>
            <a:endParaRPr lang="en-US" sz="1400" dirty="0">
              <a:solidFill>
                <a:srgbClr val="2D0BFB"/>
              </a:solidFill>
            </a:endParaRPr>
          </a:p>
        </p:txBody>
      </p:sp>
      <p:sp>
        <p:nvSpPr>
          <p:cNvPr id="18" name="Right Arrow 17"/>
          <p:cNvSpPr/>
          <p:nvPr/>
        </p:nvSpPr>
        <p:spPr>
          <a:xfrm>
            <a:off x="6943725" y="5877580"/>
            <a:ext cx="685800" cy="304800"/>
          </a:xfrm>
          <a:prstGeom prst="rightArrow">
            <a:avLst/>
          </a:prstGeom>
          <a:solidFill>
            <a:srgbClr val="2D0BFB"/>
          </a:solidFill>
          <a:ln>
            <a:solidFill>
              <a:srgbClr val="2D0BF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ChangeArrowheads="1"/>
          </p:cNvSpPr>
          <p:nvPr/>
        </p:nvSpPr>
        <p:spPr bwMode="auto">
          <a:xfrm>
            <a:off x="228600" y="0"/>
            <a:ext cx="8763000" cy="646113"/>
          </a:xfrm>
          <a:prstGeom prst="rect">
            <a:avLst/>
          </a:prstGeom>
          <a:noFill/>
          <a:ln w="9525">
            <a:noFill/>
            <a:miter lim="800000"/>
            <a:headEnd/>
            <a:tailEnd/>
          </a:ln>
        </p:spPr>
        <p:txBody>
          <a:bodyPr>
            <a:spAutoFit/>
          </a:bodyPr>
          <a:lstStyle/>
          <a:p>
            <a:pPr algn="ctr"/>
            <a:r>
              <a:rPr lang="pt-BR" sz="3600" b="1">
                <a:solidFill>
                  <a:schemeClr val="tx2"/>
                </a:solidFill>
              </a:rPr>
              <a:t>Kinetic and equilibrium reaction model</a:t>
            </a:r>
            <a:endParaRPr lang="en-US" sz="3600" b="1" dirty="0">
              <a:solidFill>
                <a:schemeClr val="tx2"/>
              </a:solidFill>
            </a:endParaRPr>
          </a:p>
        </p:txBody>
      </p:sp>
      <p:grpSp>
        <p:nvGrpSpPr>
          <p:cNvPr id="78851" name="Group 9"/>
          <p:cNvGrpSpPr>
            <a:grpSpLocks/>
          </p:cNvGrpSpPr>
          <p:nvPr/>
        </p:nvGrpSpPr>
        <p:grpSpPr bwMode="auto">
          <a:xfrm>
            <a:off x="381000" y="1295400"/>
            <a:ext cx="8229600" cy="4094163"/>
            <a:chOff x="381000" y="1295400"/>
            <a:chExt cx="8229600" cy="4094163"/>
          </a:xfrm>
        </p:grpSpPr>
        <p:sp>
          <p:nvSpPr>
            <p:cNvPr id="78856" name="Rectangle 5"/>
            <p:cNvSpPr>
              <a:spLocks noChangeArrowheads="1"/>
            </p:cNvSpPr>
            <p:nvPr/>
          </p:nvSpPr>
          <p:spPr bwMode="auto">
            <a:xfrm>
              <a:off x="381000" y="1295400"/>
              <a:ext cx="8229600" cy="4094163"/>
            </a:xfrm>
            <a:prstGeom prst="rect">
              <a:avLst/>
            </a:prstGeom>
            <a:noFill/>
            <a:ln w="9525">
              <a:noFill/>
              <a:miter lim="800000"/>
              <a:headEnd/>
              <a:tailEnd/>
            </a:ln>
          </p:spPr>
          <p:txBody>
            <a:bodyPr>
              <a:spAutoFit/>
            </a:bodyPr>
            <a:lstStyle/>
            <a:p>
              <a:r>
                <a:rPr lang="en-US" sz="2000" b="1" dirty="0"/>
                <a:t>Methanogenesis reaction:</a:t>
              </a:r>
            </a:p>
            <a:p>
              <a:endParaRPr lang="en-US" sz="2000" b="1" dirty="0"/>
            </a:p>
            <a:p>
              <a:endParaRPr lang="en-US" sz="2000" b="1" dirty="0"/>
            </a:p>
            <a:p>
              <a:endParaRPr lang="en-US" sz="2000" b="1" dirty="0"/>
            </a:p>
            <a:p>
              <a:r>
                <a:rPr lang="en-US" sz="2000" b="1" dirty="0"/>
                <a:t>AOM reaction at the SMT:</a:t>
              </a:r>
            </a:p>
            <a:p>
              <a:endParaRPr lang="en-US" sz="2000" b="1" dirty="0"/>
            </a:p>
            <a:p>
              <a:endParaRPr lang="en-US" sz="2000" b="1" dirty="0"/>
            </a:p>
            <a:p>
              <a:endParaRPr lang="en-US" sz="2000" b="1" dirty="0"/>
            </a:p>
            <a:p>
              <a:r>
                <a:rPr lang="en-US" sz="2000" b="1" dirty="0"/>
                <a:t>POC driven sulfate consumption above the SMT:</a:t>
              </a:r>
            </a:p>
            <a:p>
              <a:endParaRPr lang="en-US" sz="2000" b="1" dirty="0"/>
            </a:p>
            <a:p>
              <a:endParaRPr lang="en-US" sz="2000" b="1" dirty="0"/>
            </a:p>
            <a:p>
              <a:endParaRPr lang="en-US" sz="2000" b="1" dirty="0"/>
            </a:p>
            <a:p>
              <a:r>
                <a:rPr lang="en-US" sz="2000" b="1" dirty="0"/>
                <a:t>Calcite precipitation reaction:</a:t>
              </a:r>
            </a:p>
          </p:txBody>
        </p:sp>
        <p:pic>
          <p:nvPicPr>
            <p:cNvPr id="78857" name="Picture 3"/>
            <p:cNvPicPr>
              <a:picLocks noChangeAspect="1" noChangeArrowheads="1"/>
            </p:cNvPicPr>
            <p:nvPr/>
          </p:nvPicPr>
          <p:blipFill>
            <a:blip r:embed="rId3" cstate="print"/>
            <a:srcRect/>
            <a:stretch>
              <a:fillRect/>
            </a:stretch>
          </p:blipFill>
          <p:spPr bwMode="auto">
            <a:xfrm>
              <a:off x="1438275" y="3009900"/>
              <a:ext cx="6715125" cy="561975"/>
            </a:xfrm>
            <a:prstGeom prst="rect">
              <a:avLst/>
            </a:prstGeom>
            <a:noFill/>
            <a:ln w="9525">
              <a:noFill/>
              <a:miter lim="800000"/>
              <a:headEnd/>
              <a:tailEnd/>
            </a:ln>
          </p:spPr>
        </p:pic>
        <p:pic>
          <p:nvPicPr>
            <p:cNvPr id="78858" name="Picture 4"/>
            <p:cNvPicPr>
              <a:picLocks noChangeAspect="1" noChangeArrowheads="1"/>
            </p:cNvPicPr>
            <p:nvPr/>
          </p:nvPicPr>
          <p:blipFill>
            <a:blip r:embed="rId4" cstate="print"/>
            <a:srcRect/>
            <a:stretch>
              <a:fillRect/>
            </a:stretch>
          </p:blipFill>
          <p:spPr bwMode="auto">
            <a:xfrm>
              <a:off x="1762125" y="4276725"/>
              <a:ext cx="6134100" cy="523875"/>
            </a:xfrm>
            <a:prstGeom prst="rect">
              <a:avLst/>
            </a:prstGeom>
            <a:noFill/>
            <a:ln w="9525">
              <a:noFill/>
              <a:miter lim="800000"/>
              <a:headEnd/>
              <a:tailEnd/>
            </a:ln>
          </p:spPr>
        </p:pic>
      </p:grpSp>
      <p:pic>
        <p:nvPicPr>
          <p:cNvPr id="78852" name="Picture 4"/>
          <p:cNvPicPr>
            <a:picLocks noChangeAspect="1" noChangeArrowheads="1"/>
          </p:cNvPicPr>
          <p:nvPr/>
        </p:nvPicPr>
        <p:blipFill>
          <a:blip r:embed="rId5" cstate="print"/>
          <a:srcRect/>
          <a:stretch>
            <a:fillRect/>
          </a:stretch>
        </p:blipFill>
        <p:spPr bwMode="auto">
          <a:xfrm>
            <a:off x="1447800" y="1752600"/>
            <a:ext cx="5915025" cy="533400"/>
          </a:xfrm>
          <a:prstGeom prst="rect">
            <a:avLst/>
          </a:prstGeom>
          <a:noFill/>
          <a:ln w="9525">
            <a:noFill/>
            <a:miter lim="800000"/>
            <a:headEnd/>
            <a:tailEnd/>
          </a:ln>
        </p:spPr>
      </p:pic>
      <p:pic>
        <p:nvPicPr>
          <p:cNvPr id="78853" name="Picture 5"/>
          <p:cNvPicPr>
            <a:picLocks noChangeAspect="1" noChangeArrowheads="1"/>
          </p:cNvPicPr>
          <p:nvPr/>
        </p:nvPicPr>
        <p:blipFill>
          <a:blip r:embed="rId6" cstate="print"/>
          <a:srcRect/>
          <a:stretch>
            <a:fillRect/>
          </a:stretch>
        </p:blipFill>
        <p:spPr bwMode="auto">
          <a:xfrm>
            <a:off x="1676400" y="5486400"/>
            <a:ext cx="5676900" cy="619125"/>
          </a:xfrm>
          <a:prstGeom prst="rect">
            <a:avLst/>
          </a:prstGeom>
          <a:noFill/>
          <a:ln w="9525">
            <a:noFill/>
            <a:miter lim="800000"/>
            <a:headEnd/>
            <a:tailEnd/>
          </a:ln>
        </p:spPr>
      </p:pic>
      <p:pic>
        <p:nvPicPr>
          <p:cNvPr id="78854" name="Picture 3" descr="BD10219_"/>
          <p:cNvPicPr>
            <a:picLocks noChangeArrowheads="1"/>
          </p:cNvPicPr>
          <p:nvPr/>
        </p:nvPicPr>
        <p:blipFill>
          <a:blip r:embed="rId7"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11" name="Slide Number Placeholder 10"/>
          <p:cNvSpPr>
            <a:spLocks noGrp="1"/>
          </p:cNvSpPr>
          <p:nvPr>
            <p:ph type="sldNum" sz="quarter" idx="12"/>
          </p:nvPr>
        </p:nvSpPr>
        <p:spPr/>
        <p:txBody>
          <a:bodyPr/>
          <a:lstStyle/>
          <a:p>
            <a:pPr>
              <a:defRPr/>
            </a:pPr>
            <a:fld id="{80EFA1B4-8057-475A-8AC4-7D0202749806}" type="slidenum">
              <a:rPr lang="en-US" smtClean="0"/>
              <a:pPr>
                <a:defRPr/>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p:cNvSpPr>
            <a:spLocks noChangeArrowheads="1"/>
          </p:cNvSpPr>
          <p:nvPr/>
        </p:nvSpPr>
        <p:spPr bwMode="auto">
          <a:xfrm>
            <a:off x="2867025" y="0"/>
            <a:ext cx="3398838" cy="646113"/>
          </a:xfrm>
          <a:prstGeom prst="rect">
            <a:avLst/>
          </a:prstGeom>
          <a:noFill/>
          <a:ln w="9525">
            <a:noFill/>
            <a:miter lim="800000"/>
            <a:headEnd/>
            <a:tailEnd/>
          </a:ln>
        </p:spPr>
        <p:txBody>
          <a:bodyPr wrap="none">
            <a:spAutoFit/>
          </a:bodyPr>
          <a:lstStyle/>
          <a:p>
            <a:r>
              <a:rPr lang="el-GR" sz="3600" b="1">
                <a:solidFill>
                  <a:schemeClr val="tx2"/>
                </a:solidFill>
                <a:ea typeface="Cambria Math" pitchFamily="18" charset="0"/>
                <a:cs typeface="Arial" pitchFamily="34" charset="0"/>
              </a:rPr>
              <a:t>δ</a:t>
            </a:r>
            <a:r>
              <a:rPr lang="en-US" sz="3600" b="1" baseline="30000" dirty="0">
                <a:solidFill>
                  <a:schemeClr val="tx2"/>
                </a:solidFill>
                <a:ea typeface="Cambria Math" pitchFamily="18" charset="0"/>
                <a:cs typeface="Arial" pitchFamily="34" charset="0"/>
              </a:rPr>
              <a:t>13</a:t>
            </a:r>
            <a:r>
              <a:rPr lang="en-US" sz="3600" b="1" dirty="0">
                <a:solidFill>
                  <a:schemeClr val="tx2"/>
                </a:solidFill>
                <a:ea typeface="Cambria Math" pitchFamily="18" charset="0"/>
                <a:cs typeface="Arial" pitchFamily="34" charset="0"/>
              </a:rPr>
              <a:t>C definition</a:t>
            </a:r>
            <a:endParaRPr lang="en-US" sz="3600" dirty="0">
              <a:ea typeface="Cambria Math" pitchFamily="18" charset="0"/>
              <a:cs typeface="Arial" pitchFamily="34" charset="0"/>
            </a:endParaRPr>
          </a:p>
        </p:txBody>
      </p:sp>
      <p:sp>
        <p:nvSpPr>
          <p:cNvPr id="79875" name="Rectangle 5"/>
          <p:cNvSpPr>
            <a:spLocks noChangeArrowheads="1"/>
          </p:cNvSpPr>
          <p:nvPr/>
        </p:nvSpPr>
        <p:spPr bwMode="auto">
          <a:xfrm>
            <a:off x="609600" y="1557338"/>
            <a:ext cx="8077200" cy="3170237"/>
          </a:xfrm>
          <a:prstGeom prst="rect">
            <a:avLst/>
          </a:prstGeom>
          <a:noFill/>
          <a:ln w="9525">
            <a:noFill/>
            <a:miter lim="800000"/>
            <a:headEnd/>
            <a:tailEnd/>
          </a:ln>
        </p:spPr>
        <p:txBody>
          <a:bodyPr>
            <a:spAutoFit/>
          </a:bodyPr>
          <a:lstStyle/>
          <a:p>
            <a:r>
              <a:rPr lang="en-US" sz="2000" b="1" dirty="0"/>
              <a:t>The isotopic carbon composition (</a:t>
            </a:r>
            <a:r>
              <a:rPr lang="el-GR" sz="2000" b="1">
                <a:ea typeface="Cambria Math" pitchFamily="18" charset="0"/>
                <a:cs typeface="Arial" pitchFamily="34" charset="0"/>
              </a:rPr>
              <a:t>δ</a:t>
            </a:r>
            <a:r>
              <a:rPr lang="en-US" sz="2000" b="1" baseline="30000" dirty="0">
                <a:cs typeface="Arial" pitchFamily="34" charset="0"/>
              </a:rPr>
              <a:t>13</a:t>
            </a:r>
            <a:r>
              <a:rPr lang="en-US" sz="2000" b="1" dirty="0">
                <a:cs typeface="Arial" pitchFamily="34" charset="0"/>
              </a:rPr>
              <a:t>C </a:t>
            </a:r>
            <a:r>
              <a:rPr lang="en-US" sz="2000" b="1" dirty="0"/>
              <a:t>) in any sample is defined</a:t>
            </a:r>
          </a:p>
          <a:p>
            <a:endParaRPr lang="en-US" sz="2000" b="1" dirty="0"/>
          </a:p>
          <a:p>
            <a:endParaRPr lang="en-US" sz="2000" b="1" dirty="0"/>
          </a:p>
          <a:p>
            <a:endParaRPr lang="en-US" sz="2000" b="1" dirty="0"/>
          </a:p>
          <a:p>
            <a:endParaRPr lang="en-US" sz="2000" b="1" dirty="0"/>
          </a:p>
          <a:p>
            <a:endParaRPr lang="en-US" sz="2000" b="1" dirty="0"/>
          </a:p>
          <a:p>
            <a:endParaRPr lang="en-US" sz="2000" b="1" dirty="0"/>
          </a:p>
          <a:p>
            <a:endParaRPr lang="en-US" sz="2000" b="1" dirty="0"/>
          </a:p>
          <a:p>
            <a:r>
              <a:rPr lang="en-US" sz="2000" b="1" dirty="0"/>
              <a:t>The isotope ratios usually reported in per mille, relative to an standard Pee-Dee-Belemnite (PDB) marine carbonate </a:t>
            </a:r>
          </a:p>
        </p:txBody>
      </p:sp>
      <p:pic>
        <p:nvPicPr>
          <p:cNvPr id="79876" name="Picture 2"/>
          <p:cNvPicPr>
            <a:picLocks noChangeAspect="1" noChangeArrowheads="1"/>
          </p:cNvPicPr>
          <p:nvPr/>
        </p:nvPicPr>
        <p:blipFill>
          <a:blip r:embed="rId3" cstate="print"/>
          <a:srcRect/>
          <a:stretch>
            <a:fillRect/>
          </a:stretch>
        </p:blipFill>
        <p:spPr bwMode="auto">
          <a:xfrm>
            <a:off x="1676400" y="2514600"/>
            <a:ext cx="4676775" cy="1104900"/>
          </a:xfrm>
          <a:prstGeom prst="rect">
            <a:avLst/>
          </a:prstGeom>
          <a:noFill/>
          <a:ln w="9525">
            <a:noFill/>
            <a:miter lim="800000"/>
            <a:headEnd/>
            <a:tailEnd/>
          </a:ln>
        </p:spPr>
      </p:pic>
      <p:pic>
        <p:nvPicPr>
          <p:cNvPr id="79877" name="Picture 3" descr="BD10219_"/>
          <p:cNvPicPr>
            <a:picLocks noChangeArrowheads="1"/>
          </p:cNvPicPr>
          <p:nvPr/>
        </p:nvPicPr>
        <p:blipFill>
          <a:blip r:embed="rId4"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7" name="Slide Number Placeholder 6"/>
          <p:cNvSpPr>
            <a:spLocks noGrp="1"/>
          </p:cNvSpPr>
          <p:nvPr>
            <p:ph type="sldNum" sz="quarter" idx="12"/>
          </p:nvPr>
        </p:nvSpPr>
        <p:spPr/>
        <p:txBody>
          <a:bodyPr/>
          <a:lstStyle/>
          <a:p>
            <a:pPr>
              <a:defRPr/>
            </a:pPr>
            <a:fld id="{45FCDB6B-5A95-44AC-AE96-93D8FFEF7DDB}" type="slidenum">
              <a:rPr lang="en-US" smtClean="0"/>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2"/>
          <p:cNvSpPr>
            <a:spLocks noChangeArrowheads="1"/>
          </p:cNvSpPr>
          <p:nvPr/>
        </p:nvSpPr>
        <p:spPr bwMode="auto">
          <a:xfrm>
            <a:off x="685800" y="1219200"/>
            <a:ext cx="7620000" cy="4800600"/>
          </a:xfrm>
          <a:prstGeom prst="rect">
            <a:avLst/>
          </a:prstGeom>
          <a:noFill/>
          <a:ln w="9525">
            <a:noFill/>
            <a:miter lim="800000"/>
            <a:headEnd/>
            <a:tailEnd/>
          </a:ln>
        </p:spPr>
        <p:txBody>
          <a:bodyPr>
            <a:spAutoFit/>
          </a:bodyPr>
          <a:lstStyle/>
          <a:p>
            <a:r>
              <a:rPr lang="en-US" b="1" dirty="0"/>
              <a:t>Methanogenesis reaction:</a:t>
            </a:r>
          </a:p>
          <a:p>
            <a:endParaRPr lang="en-US" b="1" dirty="0"/>
          </a:p>
          <a:p>
            <a:endParaRPr lang="en-US" b="1" dirty="0"/>
          </a:p>
          <a:p>
            <a:endParaRPr lang="en-US" b="1" dirty="0"/>
          </a:p>
          <a:p>
            <a:r>
              <a:rPr lang="en-US" b="1" dirty="0"/>
              <a:t>AOM reaction of biogenic methane at the SMT:</a:t>
            </a:r>
          </a:p>
          <a:p>
            <a:endParaRPr lang="en-US" b="1" dirty="0"/>
          </a:p>
          <a:p>
            <a:endParaRPr lang="en-US" b="1" dirty="0"/>
          </a:p>
          <a:p>
            <a:endParaRPr lang="en-US" b="1" dirty="0"/>
          </a:p>
          <a:p>
            <a:r>
              <a:rPr lang="en-US" b="1" dirty="0"/>
              <a:t>Organoclastic sulfate consumption:</a:t>
            </a:r>
          </a:p>
          <a:p>
            <a:endParaRPr lang="en-US" b="1" dirty="0"/>
          </a:p>
          <a:p>
            <a:endParaRPr lang="en-US" b="1" dirty="0"/>
          </a:p>
          <a:p>
            <a:endParaRPr lang="en-US" b="1" dirty="0"/>
          </a:p>
          <a:p>
            <a:endParaRPr lang="en-US" b="1" dirty="0"/>
          </a:p>
          <a:p>
            <a:r>
              <a:rPr lang="en-US" b="1" dirty="0"/>
              <a:t>Calcite precipitation reaction:</a:t>
            </a:r>
          </a:p>
          <a:p>
            <a:endParaRPr lang="en-US" b="1" dirty="0"/>
          </a:p>
          <a:p>
            <a:endParaRPr lang="en-US" b="1" dirty="0"/>
          </a:p>
          <a:p>
            <a:endParaRPr lang="en-US" b="1" dirty="0"/>
          </a:p>
        </p:txBody>
      </p:sp>
      <p:sp>
        <p:nvSpPr>
          <p:cNvPr id="80899" name="Rectangle 4"/>
          <p:cNvSpPr>
            <a:spLocks noChangeArrowheads="1"/>
          </p:cNvSpPr>
          <p:nvPr/>
        </p:nvSpPr>
        <p:spPr bwMode="auto">
          <a:xfrm>
            <a:off x="828675" y="0"/>
            <a:ext cx="7500938" cy="523875"/>
          </a:xfrm>
          <a:prstGeom prst="rect">
            <a:avLst/>
          </a:prstGeom>
          <a:noFill/>
          <a:ln w="9525">
            <a:noFill/>
            <a:miter lim="800000"/>
            <a:headEnd/>
            <a:tailEnd/>
          </a:ln>
        </p:spPr>
        <p:txBody>
          <a:bodyPr wrap="none">
            <a:spAutoFit/>
          </a:bodyPr>
          <a:lstStyle/>
          <a:p>
            <a:r>
              <a:rPr lang="en-US" sz="2800" b="1" dirty="0">
                <a:solidFill>
                  <a:schemeClr val="tx2"/>
                </a:solidFill>
                <a:ea typeface="Cambria Math" pitchFamily="18" charset="0"/>
                <a:cs typeface="Arial" pitchFamily="34" charset="0"/>
              </a:rPr>
              <a:t>Reactions with corresponding </a:t>
            </a:r>
            <a:r>
              <a:rPr lang="el-GR" sz="2800" b="1">
                <a:solidFill>
                  <a:schemeClr val="tx2"/>
                </a:solidFill>
                <a:ea typeface="Cambria Math" pitchFamily="18" charset="0"/>
                <a:cs typeface="Arial" pitchFamily="34" charset="0"/>
              </a:rPr>
              <a:t>δ</a:t>
            </a:r>
            <a:r>
              <a:rPr lang="en-US" sz="2800" b="1" baseline="30000" dirty="0">
                <a:solidFill>
                  <a:schemeClr val="tx2"/>
                </a:solidFill>
                <a:ea typeface="Cambria Math" pitchFamily="18" charset="0"/>
                <a:cs typeface="Arial" pitchFamily="34" charset="0"/>
              </a:rPr>
              <a:t>13</a:t>
            </a:r>
            <a:r>
              <a:rPr lang="en-US" sz="2800" b="1" dirty="0">
                <a:solidFill>
                  <a:schemeClr val="tx2"/>
                </a:solidFill>
                <a:ea typeface="Cambria Math" pitchFamily="18" charset="0"/>
                <a:cs typeface="Arial" pitchFamily="34" charset="0"/>
              </a:rPr>
              <a:t>C values </a:t>
            </a:r>
          </a:p>
        </p:txBody>
      </p:sp>
      <p:pic>
        <p:nvPicPr>
          <p:cNvPr id="80900" name="Picture 4"/>
          <p:cNvPicPr>
            <a:picLocks noChangeAspect="1" noChangeArrowheads="1"/>
          </p:cNvPicPr>
          <p:nvPr/>
        </p:nvPicPr>
        <p:blipFill>
          <a:blip r:embed="rId3" cstate="print"/>
          <a:srcRect/>
          <a:stretch>
            <a:fillRect/>
          </a:stretch>
        </p:blipFill>
        <p:spPr bwMode="auto">
          <a:xfrm>
            <a:off x="762000" y="2667000"/>
            <a:ext cx="6096000" cy="609600"/>
          </a:xfrm>
          <a:prstGeom prst="rect">
            <a:avLst/>
          </a:prstGeom>
          <a:noFill/>
          <a:ln w="9525">
            <a:noFill/>
            <a:miter lim="800000"/>
            <a:headEnd/>
            <a:tailEnd/>
          </a:ln>
        </p:spPr>
      </p:pic>
      <p:pic>
        <p:nvPicPr>
          <p:cNvPr id="80901" name="Picture 6"/>
          <p:cNvPicPr>
            <a:picLocks noChangeAspect="1" noChangeArrowheads="1"/>
          </p:cNvPicPr>
          <p:nvPr/>
        </p:nvPicPr>
        <p:blipFill>
          <a:blip r:embed="rId4" cstate="print"/>
          <a:srcRect/>
          <a:stretch>
            <a:fillRect/>
          </a:stretch>
        </p:blipFill>
        <p:spPr bwMode="auto">
          <a:xfrm>
            <a:off x="762000" y="4038600"/>
            <a:ext cx="5676900" cy="533400"/>
          </a:xfrm>
          <a:prstGeom prst="rect">
            <a:avLst/>
          </a:prstGeom>
          <a:noFill/>
          <a:ln w="9525">
            <a:noFill/>
            <a:miter lim="800000"/>
            <a:headEnd/>
            <a:tailEnd/>
          </a:ln>
        </p:spPr>
      </p:pic>
      <p:pic>
        <p:nvPicPr>
          <p:cNvPr id="80902" name="Picture 1"/>
          <p:cNvPicPr>
            <a:picLocks noChangeAspect="1" noChangeArrowheads="1"/>
          </p:cNvPicPr>
          <p:nvPr/>
        </p:nvPicPr>
        <p:blipFill>
          <a:blip r:embed="rId5" cstate="print"/>
          <a:srcRect/>
          <a:stretch>
            <a:fillRect/>
          </a:stretch>
        </p:blipFill>
        <p:spPr bwMode="auto">
          <a:xfrm>
            <a:off x="762000" y="5334000"/>
            <a:ext cx="6686550" cy="485775"/>
          </a:xfrm>
          <a:prstGeom prst="rect">
            <a:avLst/>
          </a:prstGeom>
          <a:noFill/>
          <a:ln w="9525">
            <a:noFill/>
            <a:miter lim="800000"/>
            <a:headEnd/>
            <a:tailEnd/>
          </a:ln>
        </p:spPr>
      </p:pic>
      <p:pic>
        <p:nvPicPr>
          <p:cNvPr id="80903" name="Picture 2"/>
          <p:cNvPicPr>
            <a:picLocks noChangeAspect="1" noChangeArrowheads="1"/>
          </p:cNvPicPr>
          <p:nvPr/>
        </p:nvPicPr>
        <p:blipFill>
          <a:blip r:embed="rId6" cstate="print"/>
          <a:srcRect/>
          <a:stretch>
            <a:fillRect/>
          </a:stretch>
        </p:blipFill>
        <p:spPr bwMode="auto">
          <a:xfrm>
            <a:off x="762000" y="1676400"/>
            <a:ext cx="7115175" cy="533400"/>
          </a:xfrm>
          <a:prstGeom prst="rect">
            <a:avLst/>
          </a:prstGeom>
          <a:noFill/>
          <a:ln w="9525">
            <a:noFill/>
            <a:miter lim="800000"/>
            <a:headEnd/>
            <a:tailEnd/>
          </a:ln>
        </p:spPr>
      </p:pic>
      <p:pic>
        <p:nvPicPr>
          <p:cNvPr id="80904" name="Picture 3" descr="BD10219_"/>
          <p:cNvPicPr>
            <a:picLocks noChangeArrowheads="1"/>
          </p:cNvPicPr>
          <p:nvPr/>
        </p:nvPicPr>
        <p:blipFill>
          <a:blip r:embed="rId7"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10" name="Slide Number Placeholder 9"/>
          <p:cNvSpPr>
            <a:spLocks noGrp="1"/>
          </p:cNvSpPr>
          <p:nvPr>
            <p:ph type="sldNum" sz="quarter" idx="12"/>
          </p:nvPr>
        </p:nvSpPr>
        <p:spPr/>
        <p:txBody>
          <a:bodyPr/>
          <a:lstStyle/>
          <a:p>
            <a:pPr>
              <a:defRPr/>
            </a:pPr>
            <a:fld id="{FCAE5AF7-E9C1-4EB8-BE19-BF683CD79D1F}" type="slidenum">
              <a:rPr lang="en-US" smtClean="0"/>
              <a:pPr>
                <a:defRPr/>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ChangeArrowheads="1"/>
          </p:cNvSpPr>
          <p:nvPr/>
        </p:nvSpPr>
        <p:spPr bwMode="auto">
          <a:xfrm>
            <a:off x="0" y="0"/>
            <a:ext cx="9144000" cy="646331"/>
          </a:xfrm>
          <a:prstGeom prst="rect">
            <a:avLst/>
          </a:prstGeom>
          <a:noFill/>
          <a:ln w="9525">
            <a:noFill/>
            <a:miter lim="800000"/>
            <a:headEnd/>
            <a:tailEnd/>
          </a:ln>
        </p:spPr>
        <p:txBody>
          <a:bodyPr wrap="square">
            <a:spAutoFit/>
          </a:bodyPr>
          <a:lstStyle/>
          <a:p>
            <a:pPr algn="ctr"/>
            <a:r>
              <a:rPr lang="pt-BR" sz="3600" b="1" dirty="0">
                <a:solidFill>
                  <a:schemeClr val="tx2"/>
                </a:solidFill>
              </a:rPr>
              <a:t>1-D </a:t>
            </a:r>
            <a:r>
              <a:rPr lang="pt-BR" sz="3600" b="1" dirty="0" smtClean="0">
                <a:solidFill>
                  <a:schemeClr val="tx2"/>
                </a:solidFill>
              </a:rPr>
              <a:t>organic carbon </a:t>
            </a:r>
            <a:r>
              <a:rPr lang="pt-BR" sz="3600" b="1" dirty="0">
                <a:solidFill>
                  <a:schemeClr val="tx2"/>
                </a:solidFill>
              </a:rPr>
              <a:t>mass balance</a:t>
            </a:r>
            <a:endParaRPr lang="en-US" sz="3600" b="1" dirty="0">
              <a:solidFill>
                <a:schemeClr val="tx2"/>
              </a:solidFill>
            </a:endParaRPr>
          </a:p>
        </p:txBody>
      </p:sp>
      <p:sp>
        <p:nvSpPr>
          <p:cNvPr id="81929" name="Rectangle 4"/>
          <p:cNvSpPr>
            <a:spLocks noChangeArrowheads="1"/>
          </p:cNvSpPr>
          <p:nvPr/>
        </p:nvSpPr>
        <p:spPr bwMode="auto">
          <a:xfrm>
            <a:off x="381000" y="3105090"/>
            <a:ext cx="7162800" cy="400110"/>
          </a:xfrm>
          <a:prstGeom prst="rect">
            <a:avLst/>
          </a:prstGeom>
          <a:noFill/>
          <a:ln w="9525">
            <a:noFill/>
            <a:miter lim="800000"/>
            <a:headEnd/>
            <a:tailEnd/>
          </a:ln>
        </p:spPr>
        <p:txBody>
          <a:bodyPr>
            <a:spAutoFit/>
          </a:bodyPr>
          <a:lstStyle/>
          <a:p>
            <a:r>
              <a:rPr lang="pt-BR" sz="2000" b="1" dirty="0">
                <a:solidFill>
                  <a:schemeClr val="tx2"/>
                </a:solidFill>
              </a:rPr>
              <a:t>Dimensionless mass balance</a:t>
            </a:r>
            <a:endParaRPr lang="en-US" sz="2000" b="1" dirty="0">
              <a:solidFill>
                <a:schemeClr val="tx2"/>
              </a:solidFill>
            </a:endParaRPr>
          </a:p>
        </p:txBody>
      </p:sp>
      <p:pic>
        <p:nvPicPr>
          <p:cNvPr id="81924" name="Picture 3" descr="BD10219_"/>
          <p:cNvPicPr>
            <a:picLocks noChangeArrowheads="1"/>
          </p:cNvPicPr>
          <p:nvPr/>
        </p:nvPicPr>
        <p:blipFill>
          <a:blip r:embed="rId4"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10" name="Slide Number Placeholder 9"/>
          <p:cNvSpPr>
            <a:spLocks noGrp="1"/>
          </p:cNvSpPr>
          <p:nvPr>
            <p:ph type="sldNum" sz="quarter" idx="12"/>
          </p:nvPr>
        </p:nvSpPr>
        <p:spPr/>
        <p:txBody>
          <a:bodyPr/>
          <a:lstStyle/>
          <a:p>
            <a:pPr>
              <a:defRPr/>
            </a:pPr>
            <a:fld id="{D71BA84A-54D0-43F6-929F-C569D987D213}" type="slidenum">
              <a:rPr lang="en-US" smtClean="0"/>
              <a:pPr>
                <a:defRPr/>
              </a:pPr>
              <a:t>49</a:t>
            </a:fld>
            <a:endParaRPr lang="en-US" dirty="0"/>
          </a:p>
        </p:txBody>
      </p:sp>
      <p:sp>
        <p:nvSpPr>
          <p:cNvPr id="10209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0929" name="Object 1"/>
          <p:cNvGraphicFramePr>
            <a:graphicFrameLocks noChangeAspect="1"/>
          </p:cNvGraphicFramePr>
          <p:nvPr/>
        </p:nvGraphicFramePr>
        <p:xfrm>
          <a:off x="672147" y="3595688"/>
          <a:ext cx="7862253" cy="2271712"/>
        </p:xfrm>
        <a:graphic>
          <a:graphicData uri="http://schemas.openxmlformats.org/presentationml/2006/ole">
            <mc:AlternateContent xmlns:mc="http://schemas.openxmlformats.org/markup-compatibility/2006">
              <mc:Choice xmlns:v="urn:schemas-microsoft-com:vml" Requires="v">
                <p:oleObj spid="_x0000_s1020933" name="Equation" r:id="rId5" imgW="3695400" imgH="1066680" progId="Equation.DSMT4">
                  <p:embed/>
                </p:oleObj>
              </mc:Choice>
              <mc:Fallback>
                <p:oleObj name="Equation" r:id="rId5" imgW="3695400" imgH="1066680" progId="Equation.DSMT4">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2147" y="3595688"/>
                        <a:ext cx="7862253" cy="2271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0931" name="Rectangle 3"/>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0933"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0932" name="Object 4"/>
          <p:cNvGraphicFramePr>
            <a:graphicFrameLocks noChangeAspect="1"/>
          </p:cNvGraphicFramePr>
          <p:nvPr/>
        </p:nvGraphicFramePr>
        <p:xfrm>
          <a:off x="1548880" y="1004887"/>
          <a:ext cx="5661546" cy="1738313"/>
        </p:xfrm>
        <a:graphic>
          <a:graphicData uri="http://schemas.openxmlformats.org/presentationml/2006/ole">
            <mc:AlternateContent xmlns:mc="http://schemas.openxmlformats.org/markup-compatibility/2006">
              <mc:Choice xmlns:v="urn:schemas-microsoft-com:vml" Requires="v">
                <p:oleObj spid="_x0000_s1020934" name="Equation" r:id="rId7" imgW="2908080" imgH="888840" progId="Equation.DSMT4">
                  <p:embed/>
                </p:oleObj>
              </mc:Choice>
              <mc:Fallback>
                <p:oleObj name="Equation" r:id="rId7" imgW="2908080" imgH="8888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48880" y="1004887"/>
                        <a:ext cx="5661546" cy="1738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0934" name="Rectangle 6"/>
          <p:cNvSpPr>
            <a:spLocks noChangeArrowheads="1"/>
          </p:cNvSpPr>
          <p:nvPr/>
        </p:nvSpPr>
        <p:spPr bwMode="auto">
          <a:xfrm>
            <a:off x="0" y="485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83DACA7C-2185-44D4-8627-CE789C242639}" type="slidenum">
              <a:rPr lang="en-US" smtClean="0"/>
              <a:pPr>
                <a:defRPr/>
              </a:pPr>
              <a:t>5</a:t>
            </a:fld>
            <a:endParaRPr lang="en-US" dirty="0"/>
          </a:p>
        </p:txBody>
      </p:sp>
      <p:sp>
        <p:nvSpPr>
          <p:cNvPr id="6" name="Rectangle 4"/>
          <p:cNvSpPr txBox="1">
            <a:spLocks noChangeArrowheads="1"/>
          </p:cNvSpPr>
          <p:nvPr/>
        </p:nvSpPr>
        <p:spPr bwMode="auto">
          <a:xfrm>
            <a:off x="0" y="0"/>
            <a:ext cx="91440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600" b="1" noProof="0" dirty="0" smtClean="0">
                <a:solidFill>
                  <a:schemeClr val="tx2"/>
                </a:solidFill>
                <a:ea typeface="+mj-ea"/>
                <a:cs typeface="Arial" pitchFamily="34" charset="0"/>
              </a:rPr>
              <a:t>Methods to quantify gas hydrate amount and distribution</a:t>
            </a:r>
            <a:endParaRPr kumimoji="0" lang="en-US" sz="2600" b="1" i="0" u="none" strike="noStrike" kern="1200" cap="none" spc="0" normalizeH="0" baseline="0" noProof="0" dirty="0" smtClean="0">
              <a:ln>
                <a:noFill/>
              </a:ln>
              <a:solidFill>
                <a:schemeClr val="tx2"/>
              </a:solidFill>
              <a:effectLst/>
              <a:uLnTx/>
              <a:uFillTx/>
              <a:latin typeface="Arial" pitchFamily="34" charset="0"/>
              <a:ea typeface="+mj-ea"/>
              <a:cs typeface="Arial" pitchFamily="34" charset="0"/>
            </a:endParaRPr>
          </a:p>
        </p:txBody>
      </p:sp>
      <p:pic>
        <p:nvPicPr>
          <p:cNvPr id="702466" name="Picture 2"/>
          <p:cNvPicPr>
            <a:picLocks noChangeAspect="1" noChangeArrowheads="1"/>
          </p:cNvPicPr>
          <p:nvPr/>
        </p:nvPicPr>
        <p:blipFill>
          <a:blip r:embed="rId3" cstate="print"/>
          <a:srcRect t="5002"/>
          <a:stretch>
            <a:fillRect/>
          </a:stretch>
        </p:blipFill>
        <p:spPr bwMode="auto">
          <a:xfrm>
            <a:off x="685800" y="3962400"/>
            <a:ext cx="5553580" cy="2895600"/>
          </a:xfrm>
          <a:prstGeom prst="rect">
            <a:avLst/>
          </a:prstGeom>
          <a:noFill/>
          <a:ln w="9525">
            <a:noFill/>
            <a:miter lim="800000"/>
            <a:headEnd/>
            <a:tailEnd/>
          </a:ln>
        </p:spPr>
      </p:pic>
      <p:sp>
        <p:nvSpPr>
          <p:cNvPr id="11" name="TextBox 113"/>
          <p:cNvSpPr txBox="1">
            <a:spLocks noChangeArrowheads="1"/>
          </p:cNvSpPr>
          <p:nvPr/>
        </p:nvSpPr>
        <p:spPr bwMode="auto">
          <a:xfrm>
            <a:off x="4876800" y="6519446"/>
            <a:ext cx="3276600" cy="338554"/>
          </a:xfrm>
          <a:prstGeom prst="rect">
            <a:avLst/>
          </a:prstGeom>
          <a:noFill/>
          <a:ln w="9525">
            <a:noFill/>
            <a:miter lim="800000"/>
            <a:headEnd/>
            <a:tailEnd/>
          </a:ln>
        </p:spPr>
        <p:txBody>
          <a:bodyPr wrap="square">
            <a:spAutoFit/>
          </a:bodyPr>
          <a:lstStyle/>
          <a:p>
            <a:r>
              <a:rPr lang="en-US" sz="1600" i="1" dirty="0" smtClean="0"/>
              <a:t>Dickens., Org. Geochem., </a:t>
            </a:r>
            <a:r>
              <a:rPr lang="en-US" sz="1600" dirty="0"/>
              <a:t>(</a:t>
            </a:r>
            <a:r>
              <a:rPr lang="en-US" sz="1600" dirty="0" smtClean="0"/>
              <a:t>2001)</a:t>
            </a:r>
            <a:endParaRPr lang="en-US" sz="1600" i="1" dirty="0"/>
          </a:p>
        </p:txBody>
      </p:sp>
      <p:pic>
        <p:nvPicPr>
          <p:cNvPr id="702467" name="Picture 3"/>
          <p:cNvPicPr>
            <a:picLocks noChangeAspect="1" noChangeArrowheads="1"/>
          </p:cNvPicPr>
          <p:nvPr/>
        </p:nvPicPr>
        <p:blipFill>
          <a:blip r:embed="rId4" cstate="print"/>
          <a:srcRect/>
          <a:stretch>
            <a:fillRect/>
          </a:stretch>
        </p:blipFill>
        <p:spPr bwMode="auto">
          <a:xfrm>
            <a:off x="228600" y="4767963"/>
            <a:ext cx="413797" cy="1785237"/>
          </a:xfrm>
          <a:prstGeom prst="rect">
            <a:avLst/>
          </a:prstGeom>
          <a:noFill/>
          <a:ln w="9525">
            <a:noFill/>
            <a:miter lim="800000"/>
            <a:headEnd/>
            <a:tailEnd/>
          </a:ln>
        </p:spPr>
      </p:pic>
      <p:pic>
        <p:nvPicPr>
          <p:cNvPr id="702469" name="Picture 5"/>
          <p:cNvPicPr>
            <a:picLocks noChangeAspect="1" noChangeArrowheads="1"/>
          </p:cNvPicPr>
          <p:nvPr/>
        </p:nvPicPr>
        <p:blipFill>
          <a:blip r:embed="rId5" cstate="print"/>
          <a:srcRect/>
          <a:stretch>
            <a:fillRect/>
          </a:stretch>
        </p:blipFill>
        <p:spPr bwMode="auto">
          <a:xfrm>
            <a:off x="5105400" y="4404476"/>
            <a:ext cx="845099" cy="2110624"/>
          </a:xfrm>
          <a:prstGeom prst="rect">
            <a:avLst/>
          </a:prstGeom>
          <a:noFill/>
          <a:ln w="9525">
            <a:noFill/>
            <a:miter lim="800000"/>
            <a:headEnd/>
            <a:tailEnd/>
          </a:ln>
        </p:spPr>
      </p:pic>
      <p:sp>
        <p:nvSpPr>
          <p:cNvPr id="19" name="TextBox 18"/>
          <p:cNvSpPr txBox="1"/>
          <p:nvPr/>
        </p:nvSpPr>
        <p:spPr>
          <a:xfrm>
            <a:off x="5324475" y="5754529"/>
            <a:ext cx="659155" cy="230832"/>
          </a:xfrm>
          <a:prstGeom prst="rect">
            <a:avLst/>
          </a:prstGeom>
          <a:noFill/>
        </p:spPr>
        <p:txBody>
          <a:bodyPr wrap="none" rtlCol="0">
            <a:spAutoFit/>
          </a:bodyPr>
          <a:lstStyle/>
          <a:p>
            <a:r>
              <a:rPr lang="en-US" sz="900" b="1" dirty="0" smtClean="0"/>
              <a:t>Free gas</a:t>
            </a:r>
            <a:endParaRPr lang="en-US" sz="900" b="1" dirty="0"/>
          </a:p>
        </p:txBody>
      </p:sp>
      <p:pic>
        <p:nvPicPr>
          <p:cNvPr id="702472" name="Picture 8"/>
          <p:cNvPicPr>
            <a:picLocks noChangeAspect="1" noChangeArrowheads="1"/>
          </p:cNvPicPr>
          <p:nvPr/>
        </p:nvPicPr>
        <p:blipFill>
          <a:blip r:embed="rId6" cstate="print"/>
          <a:srcRect t="9950" b="2309"/>
          <a:stretch>
            <a:fillRect/>
          </a:stretch>
        </p:blipFill>
        <p:spPr bwMode="auto">
          <a:xfrm>
            <a:off x="457201" y="866775"/>
            <a:ext cx="5410199" cy="2895600"/>
          </a:xfrm>
          <a:prstGeom prst="rect">
            <a:avLst/>
          </a:prstGeom>
          <a:noFill/>
          <a:ln w="9525">
            <a:noFill/>
            <a:miter lim="800000"/>
            <a:headEnd/>
            <a:tailEnd/>
          </a:ln>
        </p:spPr>
      </p:pic>
      <p:cxnSp>
        <p:nvCxnSpPr>
          <p:cNvPr id="22" name="Straight Connector 21"/>
          <p:cNvCxnSpPr/>
          <p:nvPr/>
        </p:nvCxnSpPr>
        <p:spPr>
          <a:xfrm>
            <a:off x="1314450" y="1249680"/>
            <a:ext cx="0" cy="1234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552825" y="1190625"/>
            <a:ext cx="0" cy="12984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924050" y="1205865"/>
            <a:ext cx="0" cy="1143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133474" y="666750"/>
            <a:ext cx="3362326" cy="261610"/>
          </a:xfrm>
          <a:prstGeom prst="rect">
            <a:avLst/>
          </a:prstGeom>
          <a:solidFill>
            <a:schemeClr val="bg1"/>
          </a:solidFill>
        </p:spPr>
        <p:txBody>
          <a:bodyPr wrap="square" rtlCol="0">
            <a:spAutoFit/>
          </a:bodyPr>
          <a:lstStyle/>
          <a:p>
            <a:r>
              <a:rPr lang="en-US" sz="1100" b="1" dirty="0" smtClean="0"/>
              <a:t>994          995	                                  997</a:t>
            </a:r>
            <a:endParaRPr lang="en-US" sz="1100" b="1" dirty="0"/>
          </a:p>
        </p:txBody>
      </p:sp>
      <p:pic>
        <p:nvPicPr>
          <p:cNvPr id="7" name="Picture 3" descr="BD10219_"/>
          <p:cNvPicPr>
            <a:picLocks noChangeArrowheads="1"/>
          </p:cNvPicPr>
          <p:nvPr/>
        </p:nvPicPr>
        <p:blipFill>
          <a:blip r:embed="rId7"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27" name="TextBox 113"/>
          <p:cNvSpPr txBox="1">
            <a:spLocks noChangeArrowheads="1"/>
          </p:cNvSpPr>
          <p:nvPr/>
        </p:nvSpPr>
        <p:spPr bwMode="auto">
          <a:xfrm>
            <a:off x="0" y="3771900"/>
            <a:ext cx="3962400" cy="338554"/>
          </a:xfrm>
          <a:prstGeom prst="rect">
            <a:avLst/>
          </a:prstGeom>
          <a:solidFill>
            <a:schemeClr val="bg1"/>
          </a:solidFill>
          <a:ln w="9525">
            <a:noFill/>
            <a:miter lim="800000"/>
            <a:headEnd/>
            <a:tailEnd/>
          </a:ln>
        </p:spPr>
        <p:txBody>
          <a:bodyPr wrap="square">
            <a:spAutoFit/>
          </a:bodyPr>
          <a:lstStyle/>
          <a:p>
            <a:r>
              <a:rPr lang="en-US" sz="1600" i="1" dirty="0" smtClean="0"/>
              <a:t>Paull et al., ODP Init. Repts., 164, </a:t>
            </a:r>
            <a:r>
              <a:rPr lang="en-US" sz="1600" dirty="0" smtClean="0"/>
              <a:t>(1996)</a:t>
            </a:r>
            <a:endParaRPr lang="en-US" sz="1600" i="1" dirty="0"/>
          </a:p>
        </p:txBody>
      </p:sp>
      <p:sp>
        <p:nvSpPr>
          <p:cNvPr id="31" name="TextBox 113"/>
          <p:cNvSpPr txBox="1">
            <a:spLocks noChangeArrowheads="1"/>
          </p:cNvSpPr>
          <p:nvPr/>
        </p:nvSpPr>
        <p:spPr bwMode="auto">
          <a:xfrm>
            <a:off x="7162800" y="5739825"/>
            <a:ext cx="1981201" cy="584775"/>
          </a:xfrm>
          <a:prstGeom prst="rect">
            <a:avLst/>
          </a:prstGeom>
          <a:noFill/>
          <a:ln w="9525">
            <a:noFill/>
            <a:miter lim="800000"/>
            <a:headEnd/>
            <a:tailEnd/>
          </a:ln>
        </p:spPr>
        <p:txBody>
          <a:bodyPr wrap="square">
            <a:spAutoFit/>
          </a:bodyPr>
          <a:lstStyle/>
          <a:p>
            <a:r>
              <a:rPr lang="en-US" sz="1600" i="1" dirty="0" smtClean="0"/>
              <a:t>Boswell </a:t>
            </a:r>
            <a:r>
              <a:rPr lang="en-US" sz="1600" i="1" dirty="0"/>
              <a:t>et al., </a:t>
            </a:r>
            <a:r>
              <a:rPr lang="en-US" sz="1600" i="1" dirty="0" smtClean="0"/>
              <a:t>Mar. Pet. Geo., </a:t>
            </a:r>
            <a:r>
              <a:rPr lang="en-US" sz="1600" dirty="0"/>
              <a:t>(</a:t>
            </a:r>
            <a:r>
              <a:rPr lang="en-US" sz="1600" dirty="0" smtClean="0"/>
              <a:t>2011)</a:t>
            </a:r>
            <a:endParaRPr lang="en-US" sz="1600" dirty="0"/>
          </a:p>
        </p:txBody>
      </p:sp>
      <p:pic>
        <p:nvPicPr>
          <p:cNvPr id="702477" name="Picture 13"/>
          <p:cNvPicPr>
            <a:picLocks noChangeAspect="1" noChangeArrowheads="1"/>
          </p:cNvPicPr>
          <p:nvPr/>
        </p:nvPicPr>
        <p:blipFill>
          <a:blip r:embed="rId8" cstate="print"/>
          <a:srcRect l="912" r="76534"/>
          <a:stretch>
            <a:fillRect/>
          </a:stretch>
        </p:blipFill>
        <p:spPr bwMode="auto">
          <a:xfrm>
            <a:off x="6858000" y="685800"/>
            <a:ext cx="1010510" cy="5104560"/>
          </a:xfrm>
          <a:prstGeom prst="rect">
            <a:avLst/>
          </a:prstGeom>
          <a:noFill/>
          <a:ln w="9525">
            <a:noFill/>
            <a:miter lim="800000"/>
            <a:headEnd/>
            <a:tailEnd/>
          </a:ln>
        </p:spPr>
      </p:pic>
      <p:pic>
        <p:nvPicPr>
          <p:cNvPr id="33" name="Picture 13"/>
          <p:cNvPicPr>
            <a:picLocks noChangeAspect="1" noChangeArrowheads="1"/>
          </p:cNvPicPr>
          <p:nvPr/>
        </p:nvPicPr>
        <p:blipFill>
          <a:blip r:embed="rId8" cstate="print"/>
          <a:srcRect l="76534" r="1393"/>
          <a:stretch>
            <a:fillRect/>
          </a:stretch>
        </p:blipFill>
        <p:spPr bwMode="auto">
          <a:xfrm>
            <a:off x="8078824" y="685799"/>
            <a:ext cx="988976" cy="510455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24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024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024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0247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build="allAtOnce"/>
      <p:bldP spid="3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4"/>
          <p:cNvSpPr>
            <a:spLocks noChangeArrowheads="1"/>
          </p:cNvSpPr>
          <p:nvPr/>
        </p:nvSpPr>
        <p:spPr bwMode="auto">
          <a:xfrm>
            <a:off x="990600" y="0"/>
            <a:ext cx="7162800" cy="646113"/>
          </a:xfrm>
          <a:prstGeom prst="rect">
            <a:avLst/>
          </a:prstGeom>
          <a:noFill/>
          <a:ln w="9525">
            <a:noFill/>
            <a:miter lim="800000"/>
            <a:headEnd/>
            <a:tailEnd/>
          </a:ln>
        </p:spPr>
        <p:txBody>
          <a:bodyPr>
            <a:spAutoFit/>
          </a:bodyPr>
          <a:lstStyle/>
          <a:p>
            <a:pPr algn="ctr"/>
            <a:r>
              <a:rPr lang="pt-BR" sz="3600" b="1">
                <a:solidFill>
                  <a:schemeClr val="tx2"/>
                </a:solidFill>
              </a:rPr>
              <a:t>1-D methane mass balance</a:t>
            </a:r>
            <a:endParaRPr lang="en-US" sz="3600" b="1" dirty="0">
              <a:solidFill>
                <a:schemeClr val="tx2"/>
              </a:solidFill>
            </a:endParaRPr>
          </a:p>
        </p:txBody>
      </p:sp>
      <p:sp>
        <p:nvSpPr>
          <p:cNvPr id="81929" name="Rectangle 4"/>
          <p:cNvSpPr>
            <a:spLocks noChangeArrowheads="1"/>
          </p:cNvSpPr>
          <p:nvPr/>
        </p:nvSpPr>
        <p:spPr bwMode="auto">
          <a:xfrm>
            <a:off x="304800" y="914400"/>
            <a:ext cx="7162800" cy="400110"/>
          </a:xfrm>
          <a:prstGeom prst="rect">
            <a:avLst/>
          </a:prstGeom>
          <a:noFill/>
          <a:ln w="9525">
            <a:noFill/>
            <a:miter lim="800000"/>
            <a:headEnd/>
            <a:tailEnd/>
          </a:ln>
        </p:spPr>
        <p:txBody>
          <a:bodyPr>
            <a:spAutoFit/>
          </a:bodyPr>
          <a:lstStyle/>
          <a:p>
            <a:r>
              <a:rPr lang="pt-BR" sz="2000" b="1" dirty="0">
                <a:solidFill>
                  <a:schemeClr val="tx2"/>
                </a:solidFill>
              </a:rPr>
              <a:t>Dimensionless mass balance</a:t>
            </a:r>
            <a:endParaRPr lang="en-US" sz="2000" b="1" dirty="0">
              <a:solidFill>
                <a:schemeClr val="tx2"/>
              </a:solidFill>
            </a:endParaRPr>
          </a:p>
        </p:txBody>
      </p:sp>
      <p:pic>
        <p:nvPicPr>
          <p:cNvPr id="81924" name="Picture 3" descr="BD10219_"/>
          <p:cNvPicPr>
            <a:picLocks noChangeArrowheads="1"/>
          </p:cNvPicPr>
          <p:nvPr/>
        </p:nvPicPr>
        <p:blipFill>
          <a:blip r:embed="rId4"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10" name="Slide Number Placeholder 9"/>
          <p:cNvSpPr>
            <a:spLocks noGrp="1"/>
          </p:cNvSpPr>
          <p:nvPr>
            <p:ph type="sldNum" sz="quarter" idx="12"/>
          </p:nvPr>
        </p:nvSpPr>
        <p:spPr/>
        <p:txBody>
          <a:bodyPr/>
          <a:lstStyle/>
          <a:p>
            <a:pPr>
              <a:defRPr/>
            </a:pPr>
            <a:fld id="{D71BA84A-54D0-43F6-929F-C569D987D213}" type="slidenum">
              <a:rPr lang="en-US" smtClean="0"/>
              <a:pPr>
                <a:defRPr/>
              </a:pPr>
              <a:t>50</a:t>
            </a:fld>
            <a:endParaRPr lang="en-US" dirty="0"/>
          </a:p>
        </p:txBody>
      </p:sp>
      <p:sp>
        <p:nvSpPr>
          <p:cNvPr id="10209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20931" name="Rectangle 3"/>
          <p:cNvSpPr>
            <a:spLocks noChangeArrowheads="1"/>
          </p:cNvSpPr>
          <p:nvPr/>
        </p:nvSpPr>
        <p:spPr bwMode="auto">
          <a:xfrm>
            <a:off x="0" y="990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038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40387" name="Object 3"/>
          <p:cNvGraphicFramePr>
            <a:graphicFrameLocks noChangeAspect="1"/>
          </p:cNvGraphicFramePr>
          <p:nvPr/>
        </p:nvGraphicFramePr>
        <p:xfrm>
          <a:off x="381000" y="1676400"/>
          <a:ext cx="4648200" cy="772272"/>
        </p:xfrm>
        <a:graphic>
          <a:graphicData uri="http://schemas.openxmlformats.org/presentationml/2006/ole">
            <mc:AlternateContent xmlns:mc="http://schemas.openxmlformats.org/markup-compatibility/2006">
              <mc:Choice xmlns:v="urn:schemas-microsoft-com:vml" Requires="v">
                <p:oleObj spid="_x0000_s1042437" name="Equation" r:id="rId5" imgW="3035300" imgH="508000" progId="Equation.DSMT4">
                  <p:embed/>
                </p:oleObj>
              </mc:Choice>
              <mc:Fallback>
                <p:oleObj name="Equation" r:id="rId5" imgW="3035300" imgH="508000" progId="Equation.DSMT4">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676400"/>
                        <a:ext cx="4648200" cy="7722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039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40389" name="Object 5"/>
          <p:cNvGraphicFramePr>
            <a:graphicFrameLocks noChangeAspect="1"/>
          </p:cNvGraphicFramePr>
          <p:nvPr/>
        </p:nvGraphicFramePr>
        <p:xfrm>
          <a:off x="381000" y="2895600"/>
          <a:ext cx="7478316" cy="838200"/>
        </p:xfrm>
        <a:graphic>
          <a:graphicData uri="http://schemas.openxmlformats.org/presentationml/2006/ole">
            <mc:AlternateContent xmlns:mc="http://schemas.openxmlformats.org/markup-compatibility/2006">
              <mc:Choice xmlns:v="urn:schemas-microsoft-com:vml" Requires="v">
                <p:oleObj spid="_x0000_s1042438" name="Equation" r:id="rId7" imgW="5435600" imgH="609600" progId="Equation.DSMT4">
                  <p:embed/>
                </p:oleObj>
              </mc:Choice>
              <mc:Fallback>
                <p:oleObj name="Equation" r:id="rId7" imgW="5435600" imgH="6096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2895600"/>
                        <a:ext cx="7478316"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0391" name="Rectangle 7"/>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40393"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40392" name="Object 8"/>
          <p:cNvGraphicFramePr>
            <a:graphicFrameLocks noChangeAspect="1"/>
          </p:cNvGraphicFramePr>
          <p:nvPr/>
        </p:nvGraphicFramePr>
        <p:xfrm>
          <a:off x="457200" y="4114800"/>
          <a:ext cx="7207370" cy="685800"/>
        </p:xfrm>
        <a:graphic>
          <a:graphicData uri="http://schemas.openxmlformats.org/presentationml/2006/ole">
            <mc:AlternateContent xmlns:mc="http://schemas.openxmlformats.org/markup-compatibility/2006">
              <mc:Choice xmlns:v="urn:schemas-microsoft-com:vml" Requires="v">
                <p:oleObj spid="_x0000_s1042439" name="Equation" r:id="rId9" imgW="5295900" imgH="508000" progId="Equation.DSMT4">
                  <p:embed/>
                </p:oleObj>
              </mc:Choice>
              <mc:Fallback>
                <p:oleObj name="Equation" r:id="rId9" imgW="5295900" imgH="508000" progId="Equation.DSMT4">
                  <p:embed/>
                  <p:pic>
                    <p:nvPicPr>
                      <p:cNvPr id="0" name="Picture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 y="4114800"/>
                        <a:ext cx="720737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4243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ChangeArrowheads="1"/>
          </p:cNvSpPr>
          <p:nvPr/>
        </p:nvSpPr>
        <p:spPr bwMode="auto">
          <a:xfrm>
            <a:off x="990600" y="0"/>
            <a:ext cx="7162800" cy="646113"/>
          </a:xfrm>
          <a:prstGeom prst="rect">
            <a:avLst/>
          </a:prstGeom>
          <a:noFill/>
          <a:ln w="9525">
            <a:noFill/>
            <a:miter lim="800000"/>
            <a:headEnd/>
            <a:tailEnd/>
          </a:ln>
        </p:spPr>
        <p:txBody>
          <a:bodyPr>
            <a:spAutoFit/>
          </a:bodyPr>
          <a:lstStyle/>
          <a:p>
            <a:pPr algn="ctr"/>
            <a:r>
              <a:rPr lang="pt-BR" sz="3600" b="1">
                <a:solidFill>
                  <a:schemeClr val="tx2"/>
                </a:solidFill>
              </a:rPr>
              <a:t>1-D sulfate mass balance</a:t>
            </a:r>
            <a:endParaRPr lang="en-US" sz="3600" b="1" dirty="0">
              <a:solidFill>
                <a:schemeClr val="tx2"/>
              </a:solidFill>
            </a:endParaRPr>
          </a:p>
        </p:txBody>
      </p:sp>
      <p:pic>
        <p:nvPicPr>
          <p:cNvPr id="82948" name="Picture 3" descr="BD10219_"/>
          <p:cNvPicPr>
            <a:picLocks noChangeArrowheads="1"/>
          </p:cNvPicPr>
          <p:nvPr/>
        </p:nvPicPr>
        <p:blipFill>
          <a:blip r:embed="rId4"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82949" name="Rectangle 4"/>
          <p:cNvSpPr>
            <a:spLocks noChangeArrowheads="1"/>
          </p:cNvSpPr>
          <p:nvPr/>
        </p:nvSpPr>
        <p:spPr bwMode="auto">
          <a:xfrm>
            <a:off x="381000" y="914400"/>
            <a:ext cx="3886200" cy="400050"/>
          </a:xfrm>
          <a:prstGeom prst="rect">
            <a:avLst/>
          </a:prstGeom>
          <a:noFill/>
          <a:ln w="9525">
            <a:noFill/>
            <a:miter lim="800000"/>
            <a:headEnd/>
            <a:tailEnd/>
          </a:ln>
        </p:spPr>
        <p:txBody>
          <a:bodyPr>
            <a:spAutoFit/>
          </a:bodyPr>
          <a:lstStyle/>
          <a:p>
            <a:r>
              <a:rPr lang="pt-BR" sz="2000" b="1" dirty="0">
                <a:solidFill>
                  <a:schemeClr val="tx2"/>
                </a:solidFill>
              </a:rPr>
              <a:t>Dimensionless mass balance</a:t>
            </a:r>
            <a:endParaRPr lang="en-US" sz="2000" b="1" dirty="0">
              <a:solidFill>
                <a:schemeClr val="tx2"/>
              </a:solidFill>
            </a:endParaRPr>
          </a:p>
        </p:txBody>
      </p:sp>
      <p:sp>
        <p:nvSpPr>
          <p:cNvPr id="10" name="Slide Number Placeholder 9"/>
          <p:cNvSpPr>
            <a:spLocks noGrp="1"/>
          </p:cNvSpPr>
          <p:nvPr>
            <p:ph type="sldNum" sz="quarter" idx="12"/>
          </p:nvPr>
        </p:nvSpPr>
        <p:spPr/>
        <p:txBody>
          <a:bodyPr/>
          <a:lstStyle/>
          <a:p>
            <a:pPr>
              <a:defRPr/>
            </a:pPr>
            <a:fld id="{CCBE4F50-DD3C-4B7B-BD9F-50FB67D11751}" type="slidenum">
              <a:rPr lang="en-US" smtClean="0"/>
              <a:pPr>
                <a:defRPr/>
              </a:pPr>
              <a:t>51</a:t>
            </a:fld>
            <a:endParaRPr lang="en-US" dirty="0"/>
          </a:p>
        </p:txBody>
      </p:sp>
      <p:sp>
        <p:nvSpPr>
          <p:cNvPr id="10188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18881" name="Object 1"/>
          <p:cNvGraphicFramePr>
            <a:graphicFrameLocks noChangeAspect="1"/>
          </p:cNvGraphicFramePr>
          <p:nvPr/>
        </p:nvGraphicFramePr>
        <p:xfrm>
          <a:off x="152400" y="1524000"/>
          <a:ext cx="8915400" cy="892935"/>
        </p:xfrm>
        <a:graphic>
          <a:graphicData uri="http://schemas.openxmlformats.org/presentationml/2006/ole">
            <mc:AlternateContent xmlns:mc="http://schemas.openxmlformats.org/markup-compatibility/2006">
              <mc:Choice xmlns:v="urn:schemas-microsoft-com:vml" Requires="v">
                <p:oleObj spid="_x0000_s1018885" name="Equation" r:id="rId5" imgW="6083300" imgH="609600" progId="Equation.DSMT4">
                  <p:embed/>
                </p:oleObj>
              </mc:Choice>
              <mc:Fallback>
                <p:oleObj name="Equation" r:id="rId5" imgW="6083300" imgH="609600" progId="Equation.DSMT4">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524000"/>
                        <a:ext cx="8915400" cy="89293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18883" name="Rectangle 3"/>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188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18884" name="Object 4"/>
          <p:cNvGraphicFramePr>
            <a:graphicFrameLocks noChangeAspect="1"/>
          </p:cNvGraphicFramePr>
          <p:nvPr/>
        </p:nvGraphicFramePr>
        <p:xfrm>
          <a:off x="381000" y="2819400"/>
          <a:ext cx="6400800" cy="908123"/>
        </p:xfrm>
        <a:graphic>
          <a:graphicData uri="http://schemas.openxmlformats.org/presentationml/2006/ole">
            <mc:AlternateContent xmlns:mc="http://schemas.openxmlformats.org/markup-compatibility/2006">
              <mc:Choice xmlns:v="urn:schemas-microsoft-com:vml" Requires="v">
                <p:oleObj spid="_x0000_s1018886" name="Equation" r:id="rId7" imgW="4152900" imgH="584200" progId="Equation.DSMT4">
                  <p:embed/>
                </p:oleObj>
              </mc:Choice>
              <mc:Fallback>
                <p:oleObj name="Equation" r:id="rId7" imgW="4152900" imgH="5842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2819400"/>
                        <a:ext cx="6400800" cy="9081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18886" name="Rectangle 6"/>
          <p:cNvSpPr>
            <a:spLocks noChangeArrowheads="1"/>
          </p:cNvSpPr>
          <p:nvPr/>
        </p:nvSpPr>
        <p:spPr bwMode="auto">
          <a:xfrm>
            <a:off x="0" y="10477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ChangeArrowheads="1"/>
          </p:cNvSpPr>
          <p:nvPr/>
        </p:nvSpPr>
        <p:spPr bwMode="auto">
          <a:xfrm>
            <a:off x="990600" y="0"/>
            <a:ext cx="7162800" cy="646113"/>
          </a:xfrm>
          <a:prstGeom prst="rect">
            <a:avLst/>
          </a:prstGeom>
          <a:noFill/>
          <a:ln w="9525">
            <a:noFill/>
            <a:miter lim="800000"/>
            <a:headEnd/>
            <a:tailEnd/>
          </a:ln>
        </p:spPr>
        <p:txBody>
          <a:bodyPr>
            <a:spAutoFit/>
          </a:bodyPr>
          <a:lstStyle/>
          <a:p>
            <a:pPr algn="ctr"/>
            <a:r>
              <a:rPr lang="pt-BR" sz="3600" b="1" dirty="0">
                <a:solidFill>
                  <a:schemeClr val="tx2"/>
                </a:solidFill>
              </a:rPr>
              <a:t>1-D </a:t>
            </a:r>
            <a:r>
              <a:rPr lang="pt-BR" sz="3600" b="1" dirty="0" smtClean="0">
                <a:solidFill>
                  <a:schemeClr val="tx2"/>
                </a:solidFill>
              </a:rPr>
              <a:t>DIC </a:t>
            </a:r>
            <a:r>
              <a:rPr lang="pt-BR" sz="3600" b="1" dirty="0">
                <a:solidFill>
                  <a:schemeClr val="tx2"/>
                </a:solidFill>
              </a:rPr>
              <a:t>mass balance</a:t>
            </a:r>
            <a:endParaRPr lang="en-US" sz="3600" b="1" dirty="0">
              <a:solidFill>
                <a:schemeClr val="tx2"/>
              </a:solidFill>
            </a:endParaRPr>
          </a:p>
        </p:txBody>
      </p:sp>
      <p:pic>
        <p:nvPicPr>
          <p:cNvPr id="83973" name="Picture 3" descr="BD10219_"/>
          <p:cNvPicPr>
            <a:picLocks noChangeArrowheads="1"/>
          </p:cNvPicPr>
          <p:nvPr/>
        </p:nvPicPr>
        <p:blipFill>
          <a:blip r:embed="rId4"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83974" name="Rectangle 4"/>
          <p:cNvSpPr>
            <a:spLocks noChangeArrowheads="1"/>
          </p:cNvSpPr>
          <p:nvPr/>
        </p:nvSpPr>
        <p:spPr bwMode="auto">
          <a:xfrm>
            <a:off x="381000" y="1066800"/>
            <a:ext cx="3886200" cy="400050"/>
          </a:xfrm>
          <a:prstGeom prst="rect">
            <a:avLst/>
          </a:prstGeom>
          <a:noFill/>
          <a:ln w="9525">
            <a:noFill/>
            <a:miter lim="800000"/>
            <a:headEnd/>
            <a:tailEnd/>
          </a:ln>
        </p:spPr>
        <p:txBody>
          <a:bodyPr>
            <a:spAutoFit/>
          </a:bodyPr>
          <a:lstStyle/>
          <a:p>
            <a:r>
              <a:rPr lang="pt-BR" sz="2000" b="1" dirty="0">
                <a:solidFill>
                  <a:schemeClr val="tx2"/>
                </a:solidFill>
              </a:rPr>
              <a:t>Dimensionless mass balance</a:t>
            </a:r>
            <a:endParaRPr lang="en-US" sz="2000" b="1" dirty="0">
              <a:solidFill>
                <a:schemeClr val="tx2"/>
              </a:solidFill>
            </a:endParaRPr>
          </a:p>
        </p:txBody>
      </p:sp>
      <p:sp>
        <p:nvSpPr>
          <p:cNvPr id="9" name="Slide Number Placeholder 8"/>
          <p:cNvSpPr>
            <a:spLocks noGrp="1"/>
          </p:cNvSpPr>
          <p:nvPr>
            <p:ph type="sldNum" sz="quarter" idx="12"/>
          </p:nvPr>
        </p:nvSpPr>
        <p:spPr/>
        <p:txBody>
          <a:bodyPr/>
          <a:lstStyle/>
          <a:p>
            <a:pPr>
              <a:defRPr/>
            </a:pPr>
            <a:fld id="{09418587-225C-48B1-AD90-E599792F01FA}" type="slidenum">
              <a:rPr lang="en-US" smtClean="0"/>
              <a:pPr>
                <a:defRPr/>
              </a:pPr>
              <a:t>52</a:t>
            </a:fld>
            <a:endParaRPr lang="en-US" dirty="0"/>
          </a:p>
        </p:txBody>
      </p:sp>
      <p:sp>
        <p:nvSpPr>
          <p:cNvPr id="101683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16833" name="Object 1"/>
          <p:cNvGraphicFramePr>
            <a:graphicFrameLocks noChangeAspect="1"/>
          </p:cNvGraphicFramePr>
          <p:nvPr/>
        </p:nvGraphicFramePr>
        <p:xfrm>
          <a:off x="381000" y="1600200"/>
          <a:ext cx="6672263" cy="914400"/>
        </p:xfrm>
        <a:graphic>
          <a:graphicData uri="http://schemas.openxmlformats.org/presentationml/2006/ole">
            <mc:AlternateContent xmlns:mc="http://schemas.openxmlformats.org/markup-compatibility/2006">
              <mc:Choice xmlns:v="urn:schemas-microsoft-com:vml" Requires="v">
                <p:oleObj spid="_x0000_s1016839" name="Equation" r:id="rId5" imgW="4445000" imgH="609600" progId="Equation.DSMT4">
                  <p:embed/>
                </p:oleObj>
              </mc:Choice>
              <mc:Fallback>
                <p:oleObj name="Equation" r:id="rId5" imgW="4445000" imgH="609600" progId="Equation.DSMT4">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600200"/>
                        <a:ext cx="6672263"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16835" name="Rectangle 3"/>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16837"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16836" name="Object 4"/>
          <p:cNvGraphicFramePr>
            <a:graphicFrameLocks noChangeAspect="1"/>
          </p:cNvGraphicFramePr>
          <p:nvPr/>
        </p:nvGraphicFramePr>
        <p:xfrm>
          <a:off x="228600" y="3048000"/>
          <a:ext cx="8640792" cy="762000"/>
        </p:xfrm>
        <a:graphic>
          <a:graphicData uri="http://schemas.openxmlformats.org/presentationml/2006/ole">
            <mc:AlternateContent xmlns:mc="http://schemas.openxmlformats.org/markup-compatibility/2006">
              <mc:Choice xmlns:v="urn:schemas-microsoft-com:vml" Requires="v">
                <p:oleObj spid="_x0000_s1016840" name="Equation" r:id="rId7" imgW="5727700" imgH="508000" progId="Equation.DSMT4">
                  <p:embed/>
                </p:oleObj>
              </mc:Choice>
              <mc:Fallback>
                <p:oleObj name="Equation" r:id="rId7" imgW="5727700" imgH="5080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 y="3048000"/>
                        <a:ext cx="8640792"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16839" name="Rectangle 7"/>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16838" name="Object 6"/>
          <p:cNvGraphicFramePr>
            <a:graphicFrameLocks noChangeAspect="1"/>
          </p:cNvGraphicFramePr>
          <p:nvPr/>
        </p:nvGraphicFramePr>
        <p:xfrm>
          <a:off x="533400" y="4238625"/>
          <a:ext cx="7183949" cy="866775"/>
        </p:xfrm>
        <a:graphic>
          <a:graphicData uri="http://schemas.openxmlformats.org/presentationml/2006/ole">
            <mc:AlternateContent xmlns:mc="http://schemas.openxmlformats.org/markup-compatibility/2006">
              <mc:Choice xmlns:v="urn:schemas-microsoft-com:vml" Requires="v">
                <p:oleObj spid="_x0000_s1016841" name="Equation" r:id="rId9" imgW="4914900" imgH="584200" progId="Equation.DSMT4">
                  <p:embed/>
                </p:oleObj>
              </mc:Choice>
              <mc:Fallback>
                <p:oleObj name="Equation" r:id="rId9" imgW="4914900" imgH="58420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4238625"/>
                        <a:ext cx="7183949" cy="86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16840" name="Rectangle 8"/>
          <p:cNvSpPr>
            <a:spLocks noChangeArrowheads="1"/>
          </p:cNvSpPr>
          <p:nvPr/>
        </p:nvSpPr>
        <p:spPr bwMode="auto">
          <a:xfrm>
            <a:off x="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4"/>
          <p:cNvSpPr>
            <a:spLocks noChangeArrowheads="1"/>
          </p:cNvSpPr>
          <p:nvPr/>
        </p:nvSpPr>
        <p:spPr bwMode="auto">
          <a:xfrm>
            <a:off x="990600" y="0"/>
            <a:ext cx="7162800" cy="646113"/>
          </a:xfrm>
          <a:prstGeom prst="rect">
            <a:avLst/>
          </a:prstGeom>
          <a:noFill/>
          <a:ln w="9525">
            <a:noFill/>
            <a:miter lim="800000"/>
            <a:headEnd/>
            <a:tailEnd/>
          </a:ln>
        </p:spPr>
        <p:txBody>
          <a:bodyPr>
            <a:spAutoFit/>
          </a:bodyPr>
          <a:lstStyle/>
          <a:p>
            <a:pPr algn="ctr"/>
            <a:r>
              <a:rPr lang="pt-BR" sz="3600" b="1">
                <a:solidFill>
                  <a:schemeClr val="tx2"/>
                </a:solidFill>
              </a:rPr>
              <a:t>1-D calcium mass balance</a:t>
            </a:r>
            <a:endParaRPr lang="en-US" sz="3600" b="1" dirty="0">
              <a:solidFill>
                <a:schemeClr val="tx2"/>
              </a:solidFill>
            </a:endParaRPr>
          </a:p>
        </p:txBody>
      </p:sp>
      <p:pic>
        <p:nvPicPr>
          <p:cNvPr id="84998" name="Picture 3" descr="BD10219_"/>
          <p:cNvPicPr>
            <a:picLocks noChangeArrowheads="1"/>
          </p:cNvPicPr>
          <p:nvPr/>
        </p:nvPicPr>
        <p:blipFill>
          <a:blip r:embed="rId4"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84999" name="Rectangle 4"/>
          <p:cNvSpPr>
            <a:spLocks noChangeArrowheads="1"/>
          </p:cNvSpPr>
          <p:nvPr/>
        </p:nvSpPr>
        <p:spPr bwMode="auto">
          <a:xfrm>
            <a:off x="381000" y="1066800"/>
            <a:ext cx="3886200" cy="400050"/>
          </a:xfrm>
          <a:prstGeom prst="rect">
            <a:avLst/>
          </a:prstGeom>
          <a:noFill/>
          <a:ln w="9525">
            <a:noFill/>
            <a:miter lim="800000"/>
            <a:headEnd/>
            <a:tailEnd/>
          </a:ln>
        </p:spPr>
        <p:txBody>
          <a:bodyPr>
            <a:spAutoFit/>
          </a:bodyPr>
          <a:lstStyle/>
          <a:p>
            <a:r>
              <a:rPr lang="pt-BR" sz="2000" b="1" dirty="0">
                <a:solidFill>
                  <a:schemeClr val="tx2"/>
                </a:solidFill>
              </a:rPr>
              <a:t>Dimensionless mass balance</a:t>
            </a:r>
            <a:endParaRPr lang="en-US" sz="2000" b="1" dirty="0">
              <a:solidFill>
                <a:schemeClr val="tx2"/>
              </a:solidFill>
            </a:endParaRPr>
          </a:p>
        </p:txBody>
      </p:sp>
      <p:sp>
        <p:nvSpPr>
          <p:cNvPr id="8" name="Slide Number Placeholder 7"/>
          <p:cNvSpPr>
            <a:spLocks noGrp="1"/>
          </p:cNvSpPr>
          <p:nvPr>
            <p:ph type="sldNum" sz="quarter" idx="12"/>
          </p:nvPr>
        </p:nvSpPr>
        <p:spPr/>
        <p:txBody>
          <a:bodyPr/>
          <a:lstStyle/>
          <a:p>
            <a:pPr>
              <a:defRPr/>
            </a:pPr>
            <a:fld id="{624924B4-1A56-4010-8971-C9328F6BF0B6}" type="slidenum">
              <a:rPr lang="en-US" smtClean="0"/>
              <a:pPr>
                <a:defRPr/>
              </a:pPr>
              <a:t>53</a:t>
            </a:fld>
            <a:endParaRPr lang="en-US" dirty="0"/>
          </a:p>
        </p:txBody>
      </p:sp>
      <p:sp>
        <p:nvSpPr>
          <p:cNvPr id="10147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14785" name="Object 1"/>
          <p:cNvGraphicFramePr>
            <a:graphicFrameLocks noChangeAspect="1"/>
          </p:cNvGraphicFramePr>
          <p:nvPr/>
        </p:nvGraphicFramePr>
        <p:xfrm>
          <a:off x="381000" y="1600200"/>
          <a:ext cx="8111067" cy="1066800"/>
        </p:xfrm>
        <a:graphic>
          <a:graphicData uri="http://schemas.openxmlformats.org/presentationml/2006/ole">
            <mc:AlternateContent xmlns:mc="http://schemas.openxmlformats.org/markup-compatibility/2006">
              <mc:Choice xmlns:v="urn:schemas-microsoft-com:vml" Requires="v">
                <p:oleObj spid="_x0000_s1014789" name="Equation" r:id="rId5" imgW="4622800" imgH="609600" progId="Equation.DSMT4">
                  <p:embed/>
                </p:oleObj>
              </mc:Choice>
              <mc:Fallback>
                <p:oleObj name="Equation" r:id="rId5" imgW="4622800" imgH="609600" progId="Equation.DSMT4">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600200"/>
                        <a:ext cx="8111067"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14787" name="Rectangle 3"/>
          <p:cNvSpPr>
            <a:spLocks noChangeArrowheads="1"/>
          </p:cNvSpPr>
          <p:nvPr/>
        </p:nvSpPr>
        <p:spPr bwMode="auto">
          <a:xfrm>
            <a:off x="0" y="10572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1478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14788" name="Object 4"/>
          <p:cNvGraphicFramePr>
            <a:graphicFrameLocks noChangeAspect="1"/>
          </p:cNvGraphicFramePr>
          <p:nvPr/>
        </p:nvGraphicFramePr>
        <p:xfrm>
          <a:off x="381000" y="3048000"/>
          <a:ext cx="5139906" cy="838200"/>
        </p:xfrm>
        <a:graphic>
          <a:graphicData uri="http://schemas.openxmlformats.org/presentationml/2006/ole">
            <mc:AlternateContent xmlns:mc="http://schemas.openxmlformats.org/markup-compatibility/2006">
              <mc:Choice xmlns:v="urn:schemas-microsoft-com:vml" Requires="v">
                <p:oleObj spid="_x0000_s1014790" name="Equation" r:id="rId7" imgW="3098800" imgH="508000" progId="Equation.DSMT4">
                  <p:embed/>
                </p:oleObj>
              </mc:Choice>
              <mc:Fallback>
                <p:oleObj name="Equation" r:id="rId7" imgW="3098800" imgH="50800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3048000"/>
                        <a:ext cx="5139906"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p:cNvSpPr>
            <a:spLocks noChangeArrowheads="1"/>
          </p:cNvSpPr>
          <p:nvPr/>
        </p:nvSpPr>
        <p:spPr bwMode="auto">
          <a:xfrm>
            <a:off x="990600" y="0"/>
            <a:ext cx="7162800" cy="646113"/>
          </a:xfrm>
          <a:prstGeom prst="rect">
            <a:avLst/>
          </a:prstGeom>
          <a:noFill/>
          <a:ln w="9525">
            <a:noFill/>
            <a:miter lim="800000"/>
            <a:headEnd/>
            <a:tailEnd/>
          </a:ln>
        </p:spPr>
        <p:txBody>
          <a:bodyPr>
            <a:spAutoFit/>
          </a:bodyPr>
          <a:lstStyle/>
          <a:p>
            <a:pPr algn="ctr"/>
            <a:r>
              <a:rPr lang="pt-BR" sz="3600" b="1">
                <a:solidFill>
                  <a:schemeClr val="tx2"/>
                </a:solidFill>
              </a:rPr>
              <a:t>1-D </a:t>
            </a:r>
            <a:r>
              <a:rPr lang="el-GR" sz="3600" b="1">
                <a:solidFill>
                  <a:schemeClr val="tx2"/>
                </a:solidFill>
                <a:ea typeface="Cambria Math" pitchFamily="18" charset="0"/>
                <a:cs typeface="Arial" pitchFamily="34" charset="0"/>
              </a:rPr>
              <a:t>δ</a:t>
            </a:r>
            <a:r>
              <a:rPr lang="en-US" sz="3600" b="1" baseline="30000" dirty="0">
                <a:solidFill>
                  <a:schemeClr val="tx2"/>
                </a:solidFill>
                <a:ea typeface="Cambria Math" pitchFamily="18" charset="0"/>
                <a:cs typeface="Arial" pitchFamily="34" charset="0"/>
              </a:rPr>
              <a:t>13</a:t>
            </a:r>
            <a:r>
              <a:rPr lang="pt-BR" sz="3600" b="1">
                <a:solidFill>
                  <a:schemeClr val="tx2"/>
                </a:solidFill>
                <a:cs typeface="Arial" pitchFamily="34" charset="0"/>
              </a:rPr>
              <a:t>C</a:t>
            </a:r>
            <a:r>
              <a:rPr lang="pt-BR" sz="3600" b="1" baseline="-25000">
                <a:solidFill>
                  <a:schemeClr val="tx2"/>
                </a:solidFill>
                <a:cs typeface="Arial" pitchFamily="34" charset="0"/>
              </a:rPr>
              <a:t>methane</a:t>
            </a:r>
            <a:r>
              <a:rPr lang="pt-BR" sz="3600" b="1">
                <a:solidFill>
                  <a:schemeClr val="tx2"/>
                </a:solidFill>
                <a:cs typeface="Arial" pitchFamily="34" charset="0"/>
              </a:rPr>
              <a:t> </a:t>
            </a:r>
            <a:r>
              <a:rPr lang="pt-BR" sz="3600" b="1">
                <a:solidFill>
                  <a:schemeClr val="tx2"/>
                </a:solidFill>
              </a:rPr>
              <a:t>mass balance</a:t>
            </a:r>
            <a:endParaRPr lang="en-US" sz="3600" b="1" dirty="0">
              <a:solidFill>
                <a:schemeClr val="tx2"/>
              </a:solidFill>
            </a:endParaRPr>
          </a:p>
        </p:txBody>
      </p:sp>
      <p:pic>
        <p:nvPicPr>
          <p:cNvPr id="86020" name="Picture 3" descr="BD10219_"/>
          <p:cNvPicPr>
            <a:picLocks noChangeArrowheads="1"/>
          </p:cNvPicPr>
          <p:nvPr/>
        </p:nvPicPr>
        <p:blipFill>
          <a:blip r:embed="rId4"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86021" name="Rectangle 4"/>
          <p:cNvSpPr>
            <a:spLocks noChangeArrowheads="1"/>
          </p:cNvSpPr>
          <p:nvPr/>
        </p:nvSpPr>
        <p:spPr bwMode="auto">
          <a:xfrm>
            <a:off x="381000" y="914400"/>
            <a:ext cx="3886200" cy="400050"/>
          </a:xfrm>
          <a:prstGeom prst="rect">
            <a:avLst/>
          </a:prstGeom>
          <a:noFill/>
          <a:ln w="9525">
            <a:noFill/>
            <a:miter lim="800000"/>
            <a:headEnd/>
            <a:tailEnd/>
          </a:ln>
        </p:spPr>
        <p:txBody>
          <a:bodyPr>
            <a:spAutoFit/>
          </a:bodyPr>
          <a:lstStyle/>
          <a:p>
            <a:r>
              <a:rPr lang="pt-BR" sz="2000" b="1" dirty="0">
                <a:solidFill>
                  <a:schemeClr val="tx2"/>
                </a:solidFill>
              </a:rPr>
              <a:t>Dimensionless mass balance</a:t>
            </a:r>
            <a:endParaRPr lang="en-US" sz="2000" b="1" dirty="0">
              <a:solidFill>
                <a:schemeClr val="tx2"/>
              </a:solidFill>
            </a:endParaRPr>
          </a:p>
        </p:txBody>
      </p:sp>
      <p:sp>
        <p:nvSpPr>
          <p:cNvPr id="10" name="Slide Number Placeholder 9"/>
          <p:cNvSpPr>
            <a:spLocks noGrp="1"/>
          </p:cNvSpPr>
          <p:nvPr>
            <p:ph type="sldNum" sz="quarter" idx="12"/>
          </p:nvPr>
        </p:nvSpPr>
        <p:spPr/>
        <p:txBody>
          <a:bodyPr/>
          <a:lstStyle/>
          <a:p>
            <a:pPr>
              <a:defRPr/>
            </a:pPr>
            <a:fld id="{29C535AE-5F5A-4646-9419-1622A03753A8}" type="slidenum">
              <a:rPr lang="en-US" smtClean="0"/>
              <a:pPr>
                <a:defRPr/>
              </a:pPr>
              <a:t>54</a:t>
            </a:fld>
            <a:endParaRPr lang="en-US" dirty="0"/>
          </a:p>
        </p:txBody>
      </p:sp>
      <p:graphicFrame>
        <p:nvGraphicFramePr>
          <p:cNvPr id="1012740" name="Object 4"/>
          <p:cNvGraphicFramePr>
            <a:graphicFrameLocks noChangeAspect="1"/>
          </p:cNvGraphicFramePr>
          <p:nvPr/>
        </p:nvGraphicFramePr>
        <p:xfrm>
          <a:off x="971549" y="1781174"/>
          <a:ext cx="7247987" cy="1038225"/>
        </p:xfrm>
        <a:graphic>
          <a:graphicData uri="http://schemas.openxmlformats.org/presentationml/2006/ole">
            <mc:AlternateContent xmlns:mc="http://schemas.openxmlformats.org/markup-compatibility/2006">
              <mc:Choice xmlns:v="urn:schemas-microsoft-com:vml" Requires="v">
                <p:oleObj spid="_x0000_s1012741" name="Equation" r:id="rId5" imgW="3517900" imgH="508000" progId="Equation.DSMT4">
                  <p:embed/>
                </p:oleObj>
              </mc:Choice>
              <mc:Fallback>
                <p:oleObj name="Equation" r:id="rId5" imgW="3517900" imgH="5080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549" y="1781174"/>
                        <a:ext cx="7247987" cy="1038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12739" name="Object 3"/>
          <p:cNvGraphicFramePr>
            <a:graphicFrameLocks noChangeAspect="1"/>
          </p:cNvGraphicFramePr>
          <p:nvPr/>
        </p:nvGraphicFramePr>
        <p:xfrm>
          <a:off x="76200" y="3019425"/>
          <a:ext cx="8951225" cy="942975"/>
        </p:xfrm>
        <a:graphic>
          <a:graphicData uri="http://schemas.openxmlformats.org/presentationml/2006/ole">
            <mc:AlternateContent xmlns:mc="http://schemas.openxmlformats.org/markup-compatibility/2006">
              <mc:Choice xmlns:v="urn:schemas-microsoft-com:vml" Requires="v">
                <p:oleObj spid="_x0000_s1012742" name="Equation" r:id="rId7" imgW="6057900" imgH="635000" progId="Equation.DSMT4">
                  <p:embed/>
                </p:oleObj>
              </mc:Choice>
              <mc:Fallback>
                <p:oleObj name="Equation" r:id="rId7" imgW="6057900" imgH="6350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 y="3019425"/>
                        <a:ext cx="8951225" cy="942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12738" name="Object 2"/>
          <p:cNvGraphicFramePr>
            <a:graphicFrameLocks noChangeAspect="1"/>
          </p:cNvGraphicFramePr>
          <p:nvPr/>
        </p:nvGraphicFramePr>
        <p:xfrm>
          <a:off x="685799" y="4343400"/>
          <a:ext cx="7478486" cy="914400"/>
        </p:xfrm>
        <a:graphic>
          <a:graphicData uri="http://schemas.openxmlformats.org/presentationml/2006/ole">
            <mc:AlternateContent xmlns:mc="http://schemas.openxmlformats.org/markup-compatibility/2006">
              <mc:Choice xmlns:v="urn:schemas-microsoft-com:vml" Requires="v">
                <p:oleObj spid="_x0000_s1012743" name="Equation" r:id="rId9" imgW="4356100" imgH="533400" progId="Equation.DSMT4">
                  <p:embed/>
                </p:oleObj>
              </mc:Choice>
              <mc:Fallback>
                <p:oleObj name="Equation" r:id="rId9" imgW="4356100" imgH="533400" progId="Equation.DSMT4">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799" y="4343400"/>
                        <a:ext cx="7478486"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12737" name="Object 1"/>
          <p:cNvGraphicFramePr>
            <a:graphicFrameLocks noChangeAspect="1"/>
          </p:cNvGraphicFramePr>
          <p:nvPr/>
        </p:nvGraphicFramePr>
        <p:xfrm>
          <a:off x="838200" y="5607350"/>
          <a:ext cx="4800600" cy="907750"/>
        </p:xfrm>
        <a:graphic>
          <a:graphicData uri="http://schemas.openxmlformats.org/presentationml/2006/ole">
            <mc:AlternateContent xmlns:mc="http://schemas.openxmlformats.org/markup-compatibility/2006">
              <mc:Choice xmlns:v="urn:schemas-microsoft-com:vml" Requires="v">
                <p:oleObj spid="_x0000_s1012744" name="Equation" r:id="rId11" imgW="2616200" imgH="495300" progId="Equation.DSMT4">
                  <p:embed/>
                </p:oleObj>
              </mc:Choice>
              <mc:Fallback>
                <p:oleObj name="Equation" r:id="rId11" imgW="2616200" imgH="495300" progId="Equation.DSMT4">
                  <p:embed/>
                  <p:pic>
                    <p:nvPicPr>
                      <p:cNvPr id="0" name="Picture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8200" y="5607350"/>
                        <a:ext cx="4800600" cy="907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12741"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12742" name="Rectangle 6"/>
          <p:cNvSpPr>
            <a:spLocks noChangeArrowheads="1"/>
          </p:cNvSpPr>
          <p:nvPr/>
        </p:nvSpPr>
        <p:spPr bwMode="auto">
          <a:xfrm>
            <a:off x="0" y="9620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12743" name="Rectangle 7"/>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12744" name="Rectangle 8"/>
          <p:cNvSpPr>
            <a:spLocks noChangeArrowheads="1"/>
          </p:cNvSpPr>
          <p:nvPr/>
        </p:nvSpPr>
        <p:spPr bwMode="auto">
          <a:xfrm>
            <a:off x="0" y="2133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12745" name="Rectangle 9"/>
          <p:cNvSpPr>
            <a:spLocks noChangeArrowheads="1"/>
          </p:cNvSpPr>
          <p:nvPr/>
        </p:nvSpPr>
        <p:spPr bwMode="auto">
          <a:xfrm>
            <a:off x="0" y="26289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ChangeArrowheads="1"/>
          </p:cNvSpPr>
          <p:nvPr/>
        </p:nvSpPr>
        <p:spPr bwMode="auto">
          <a:xfrm>
            <a:off x="990600" y="0"/>
            <a:ext cx="7162800" cy="646113"/>
          </a:xfrm>
          <a:prstGeom prst="rect">
            <a:avLst/>
          </a:prstGeom>
          <a:noFill/>
          <a:ln w="9525">
            <a:noFill/>
            <a:miter lim="800000"/>
            <a:headEnd/>
            <a:tailEnd/>
          </a:ln>
        </p:spPr>
        <p:txBody>
          <a:bodyPr>
            <a:spAutoFit/>
          </a:bodyPr>
          <a:lstStyle/>
          <a:p>
            <a:pPr algn="ctr"/>
            <a:r>
              <a:rPr lang="pt-BR" sz="3600" b="1" dirty="0">
                <a:solidFill>
                  <a:schemeClr val="tx2"/>
                </a:solidFill>
              </a:rPr>
              <a:t>1-D </a:t>
            </a:r>
            <a:r>
              <a:rPr lang="el-GR" sz="3600" b="1" dirty="0">
                <a:solidFill>
                  <a:schemeClr val="tx2"/>
                </a:solidFill>
                <a:ea typeface="Cambria Math" pitchFamily="18" charset="0"/>
                <a:cs typeface="Arial" pitchFamily="34" charset="0"/>
              </a:rPr>
              <a:t>δ</a:t>
            </a:r>
            <a:r>
              <a:rPr lang="en-US" sz="3600" b="1" baseline="30000" dirty="0">
                <a:solidFill>
                  <a:schemeClr val="tx2"/>
                </a:solidFill>
                <a:ea typeface="Cambria Math" pitchFamily="18" charset="0"/>
                <a:cs typeface="Arial" pitchFamily="34" charset="0"/>
              </a:rPr>
              <a:t>13</a:t>
            </a:r>
            <a:r>
              <a:rPr lang="pt-BR" sz="3600" b="1" dirty="0" smtClean="0">
                <a:solidFill>
                  <a:schemeClr val="tx2"/>
                </a:solidFill>
                <a:cs typeface="Arial" pitchFamily="34" charset="0"/>
              </a:rPr>
              <a:t>C</a:t>
            </a:r>
            <a:r>
              <a:rPr lang="pt-BR" sz="3600" b="1" baseline="-25000" dirty="0" smtClean="0">
                <a:solidFill>
                  <a:schemeClr val="tx2"/>
                </a:solidFill>
                <a:cs typeface="Arial" pitchFamily="34" charset="0"/>
              </a:rPr>
              <a:t>DIC </a:t>
            </a:r>
            <a:r>
              <a:rPr lang="pt-BR" sz="3600" b="1" dirty="0" smtClean="0">
                <a:solidFill>
                  <a:schemeClr val="tx2"/>
                </a:solidFill>
              </a:rPr>
              <a:t>mass </a:t>
            </a:r>
            <a:r>
              <a:rPr lang="pt-BR" sz="3600" b="1" dirty="0">
                <a:solidFill>
                  <a:schemeClr val="tx2"/>
                </a:solidFill>
              </a:rPr>
              <a:t>balance</a:t>
            </a:r>
            <a:endParaRPr lang="en-US" sz="3600" b="1" dirty="0">
              <a:solidFill>
                <a:schemeClr val="tx2"/>
              </a:solidFill>
            </a:endParaRPr>
          </a:p>
        </p:txBody>
      </p:sp>
      <p:pic>
        <p:nvPicPr>
          <p:cNvPr id="87046" name="Picture 3" descr="BD10219_"/>
          <p:cNvPicPr>
            <a:picLocks noChangeArrowheads="1"/>
          </p:cNvPicPr>
          <p:nvPr/>
        </p:nvPicPr>
        <p:blipFill>
          <a:blip r:embed="rId4"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87047" name="Rectangle 4"/>
          <p:cNvSpPr>
            <a:spLocks noChangeArrowheads="1"/>
          </p:cNvSpPr>
          <p:nvPr/>
        </p:nvSpPr>
        <p:spPr bwMode="auto">
          <a:xfrm>
            <a:off x="381000" y="762000"/>
            <a:ext cx="3886200" cy="400050"/>
          </a:xfrm>
          <a:prstGeom prst="rect">
            <a:avLst/>
          </a:prstGeom>
          <a:noFill/>
          <a:ln w="9525">
            <a:noFill/>
            <a:miter lim="800000"/>
            <a:headEnd/>
            <a:tailEnd/>
          </a:ln>
        </p:spPr>
        <p:txBody>
          <a:bodyPr>
            <a:spAutoFit/>
          </a:bodyPr>
          <a:lstStyle/>
          <a:p>
            <a:r>
              <a:rPr lang="pt-BR" sz="2000" b="1" dirty="0">
                <a:solidFill>
                  <a:schemeClr val="tx2"/>
                </a:solidFill>
              </a:rPr>
              <a:t>Dimensionless mass balance</a:t>
            </a:r>
            <a:endParaRPr lang="en-US" sz="2000" b="1" dirty="0">
              <a:solidFill>
                <a:schemeClr val="tx2"/>
              </a:solidFill>
            </a:endParaRPr>
          </a:p>
        </p:txBody>
      </p:sp>
      <p:sp>
        <p:nvSpPr>
          <p:cNvPr id="12" name="Slide Number Placeholder 11"/>
          <p:cNvSpPr>
            <a:spLocks noGrp="1"/>
          </p:cNvSpPr>
          <p:nvPr>
            <p:ph type="sldNum" sz="quarter" idx="12"/>
          </p:nvPr>
        </p:nvSpPr>
        <p:spPr/>
        <p:txBody>
          <a:bodyPr/>
          <a:lstStyle/>
          <a:p>
            <a:pPr>
              <a:defRPr/>
            </a:pPr>
            <a:fld id="{802F3B90-9563-4249-9A24-932F9EB99589}" type="slidenum">
              <a:rPr lang="en-US" smtClean="0"/>
              <a:pPr>
                <a:defRPr/>
              </a:pPr>
              <a:t>55</a:t>
            </a:fld>
            <a:endParaRPr lang="en-US" dirty="0"/>
          </a:p>
        </p:txBody>
      </p:sp>
      <p:graphicFrame>
        <p:nvGraphicFramePr>
          <p:cNvPr id="1010692" name="Object 4"/>
          <p:cNvGraphicFramePr>
            <a:graphicFrameLocks noChangeAspect="1"/>
          </p:cNvGraphicFramePr>
          <p:nvPr/>
        </p:nvGraphicFramePr>
        <p:xfrm>
          <a:off x="152400" y="1371600"/>
          <a:ext cx="8868966" cy="990600"/>
        </p:xfrm>
        <a:graphic>
          <a:graphicData uri="http://schemas.openxmlformats.org/presentationml/2006/ole">
            <mc:AlternateContent xmlns:mc="http://schemas.openxmlformats.org/markup-compatibility/2006">
              <mc:Choice xmlns:v="urn:schemas-microsoft-com:vml" Requires="v">
                <p:oleObj spid="_x0000_s1010693" name="Equation" r:id="rId5" imgW="5461000" imgH="609600" progId="Equation.DSMT4">
                  <p:embed/>
                </p:oleObj>
              </mc:Choice>
              <mc:Fallback>
                <p:oleObj name="Equation" r:id="rId5" imgW="5461000" imgH="6096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371600"/>
                        <a:ext cx="8868966" cy="990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10691" name="Object 3"/>
          <p:cNvGraphicFramePr>
            <a:graphicFrameLocks noChangeAspect="1"/>
          </p:cNvGraphicFramePr>
          <p:nvPr/>
        </p:nvGraphicFramePr>
        <p:xfrm>
          <a:off x="457200" y="2514600"/>
          <a:ext cx="8441871" cy="914400"/>
        </p:xfrm>
        <a:graphic>
          <a:graphicData uri="http://schemas.openxmlformats.org/presentationml/2006/ole">
            <mc:AlternateContent xmlns:mc="http://schemas.openxmlformats.org/markup-compatibility/2006">
              <mc:Choice xmlns:v="urn:schemas-microsoft-com:vml" Requires="v">
                <p:oleObj spid="_x0000_s1010694" name="Equation" r:id="rId7" imgW="4927600" imgH="533400" progId="Equation.DSMT4">
                  <p:embed/>
                </p:oleObj>
              </mc:Choice>
              <mc:Fallback>
                <p:oleObj name="Equation" r:id="rId7" imgW="4927600" imgH="533400" progId="Equation.DSMT4">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2514600"/>
                        <a:ext cx="8441871"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10690" name="Object 2"/>
          <p:cNvGraphicFramePr>
            <a:graphicFrameLocks noChangeAspect="1"/>
          </p:cNvGraphicFramePr>
          <p:nvPr/>
        </p:nvGraphicFramePr>
        <p:xfrm>
          <a:off x="914399" y="3581400"/>
          <a:ext cx="7270143" cy="2009775"/>
        </p:xfrm>
        <a:graphic>
          <a:graphicData uri="http://schemas.openxmlformats.org/presentationml/2006/ole">
            <mc:AlternateContent xmlns:mc="http://schemas.openxmlformats.org/markup-compatibility/2006">
              <mc:Choice xmlns:v="urn:schemas-microsoft-com:vml" Requires="v">
                <p:oleObj spid="_x0000_s1010695" name="Equation" r:id="rId9" imgW="3962400" imgH="1092200" progId="Equation.DSMT4">
                  <p:embed/>
                </p:oleObj>
              </mc:Choice>
              <mc:Fallback>
                <p:oleObj name="Equation" r:id="rId9" imgW="3962400" imgH="1092200" progId="Equation.DSMT4">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4399" y="3581400"/>
                        <a:ext cx="7270143" cy="2009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10689" name="Object 1"/>
          <p:cNvGraphicFramePr>
            <a:graphicFrameLocks noChangeAspect="1"/>
          </p:cNvGraphicFramePr>
          <p:nvPr/>
        </p:nvGraphicFramePr>
        <p:xfrm>
          <a:off x="838200" y="5638800"/>
          <a:ext cx="4219194" cy="933450"/>
        </p:xfrm>
        <a:graphic>
          <a:graphicData uri="http://schemas.openxmlformats.org/presentationml/2006/ole">
            <mc:AlternateContent xmlns:mc="http://schemas.openxmlformats.org/markup-compatibility/2006">
              <mc:Choice xmlns:v="urn:schemas-microsoft-com:vml" Requires="v">
                <p:oleObj spid="_x0000_s1010696" name="Equation" r:id="rId11" imgW="2273300" imgH="495300" progId="Equation.DSMT4">
                  <p:embed/>
                </p:oleObj>
              </mc:Choice>
              <mc:Fallback>
                <p:oleObj name="Equation" r:id="rId11" imgW="2273300" imgH="495300" progId="Equation.DSMT4">
                  <p:embed/>
                  <p:pic>
                    <p:nvPicPr>
                      <p:cNvPr id="0" name="Picture 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38200" y="5638800"/>
                        <a:ext cx="4219194" cy="933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10693"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10694" name="Rectangle 6"/>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
        <p:nvSpPr>
          <p:cNvPr id="1010695" name="Rectangle 7"/>
          <p:cNvSpPr>
            <a:spLocks noChangeArrowheads="1"/>
          </p:cNvSpPr>
          <p:nvPr/>
        </p:nvSpPr>
        <p:spPr bwMode="auto">
          <a:xfrm>
            <a:off x="0" y="1600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10696" name="Rectangle 8"/>
          <p:cNvSpPr>
            <a:spLocks noChangeArrowheads="1"/>
          </p:cNvSpPr>
          <p:nvPr/>
        </p:nvSpPr>
        <p:spPr bwMode="auto">
          <a:xfrm>
            <a:off x="0" y="2695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10697" name="Rectangle 9"/>
          <p:cNvSpPr>
            <a:spLocks noChangeArrowheads="1"/>
          </p:cNvSpPr>
          <p:nvPr/>
        </p:nvSpPr>
        <p:spPr bwMode="auto">
          <a:xfrm>
            <a:off x="0" y="31718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a:stretch>
            <a:fillRect/>
          </a:stretch>
        </p:blipFill>
        <p:spPr bwMode="auto">
          <a:xfrm>
            <a:off x="4705350" y="1257300"/>
            <a:ext cx="3276600" cy="4910138"/>
          </a:xfrm>
          <a:prstGeom prst="rect">
            <a:avLst/>
          </a:prstGeom>
          <a:noFill/>
          <a:ln w="9525">
            <a:noFill/>
            <a:miter lim="800000"/>
            <a:headEnd/>
            <a:tailEnd/>
          </a:ln>
        </p:spPr>
      </p:pic>
      <p:sp>
        <p:nvSpPr>
          <p:cNvPr id="19459" name="Rectangle 4"/>
          <p:cNvSpPr>
            <a:spLocks noGrp="1" noChangeArrowheads="1"/>
          </p:cNvSpPr>
          <p:nvPr>
            <p:ph type="title" sz="quarter"/>
          </p:nvPr>
        </p:nvSpPr>
        <p:spPr>
          <a:xfrm>
            <a:off x="495300" y="0"/>
            <a:ext cx="8229600" cy="609600"/>
          </a:xfrm>
        </p:spPr>
        <p:txBody>
          <a:bodyPr/>
          <a:lstStyle/>
          <a:p>
            <a:r>
              <a:rPr lang="en-US" sz="3600" b="1" dirty="0" smtClean="0">
                <a:solidFill>
                  <a:schemeClr val="tx2"/>
                </a:solidFill>
                <a:latin typeface="Arial" pitchFamily="34" charset="0"/>
                <a:cs typeface="Arial" pitchFamily="34" charset="0"/>
              </a:rPr>
              <a:t>Gas hydrate systems and the SMT</a:t>
            </a:r>
          </a:p>
        </p:txBody>
      </p:sp>
      <p:sp>
        <p:nvSpPr>
          <p:cNvPr id="22" name="Slide Number Placeholder 21"/>
          <p:cNvSpPr>
            <a:spLocks noGrp="1"/>
          </p:cNvSpPr>
          <p:nvPr>
            <p:ph type="sldNum" sz="quarter" idx="12"/>
          </p:nvPr>
        </p:nvSpPr>
        <p:spPr/>
        <p:txBody>
          <a:bodyPr/>
          <a:lstStyle/>
          <a:p>
            <a:pPr>
              <a:defRPr/>
            </a:pPr>
            <a:fld id="{C0F78616-F53C-42C7-8286-254DD67642A2}" type="slidenum">
              <a:rPr lang="en-US" smtClean="0"/>
              <a:pPr>
                <a:defRPr/>
              </a:pPr>
              <a:t>6</a:t>
            </a:fld>
            <a:endParaRPr lang="en-US" dirty="0"/>
          </a:p>
        </p:txBody>
      </p:sp>
      <p:pic>
        <p:nvPicPr>
          <p:cNvPr id="19461" name="Picture 1"/>
          <p:cNvPicPr>
            <a:picLocks noChangeAspect="1" noChangeArrowheads="1"/>
          </p:cNvPicPr>
          <p:nvPr/>
        </p:nvPicPr>
        <p:blipFill>
          <a:blip r:embed="rId4" cstate="print"/>
          <a:srcRect/>
          <a:stretch>
            <a:fillRect/>
          </a:stretch>
        </p:blipFill>
        <p:spPr bwMode="auto">
          <a:xfrm>
            <a:off x="579438" y="1219200"/>
            <a:ext cx="3535362" cy="5029200"/>
          </a:xfrm>
          <a:prstGeom prst="rect">
            <a:avLst/>
          </a:prstGeom>
          <a:noFill/>
          <a:ln w="9525">
            <a:noFill/>
            <a:miter lim="800000"/>
            <a:headEnd/>
            <a:tailEnd/>
          </a:ln>
        </p:spPr>
      </p:pic>
      <p:pic>
        <p:nvPicPr>
          <p:cNvPr id="19462" name="Picture 3" descr="BD10219_"/>
          <p:cNvPicPr>
            <a:picLocks noChangeArrowheads="1"/>
          </p:cNvPicPr>
          <p:nvPr/>
        </p:nvPicPr>
        <p:blipFill>
          <a:blip r:embed="rId5"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19463" name="TextBox 113"/>
          <p:cNvSpPr txBox="1">
            <a:spLocks noChangeArrowheads="1"/>
          </p:cNvSpPr>
          <p:nvPr/>
        </p:nvSpPr>
        <p:spPr bwMode="auto">
          <a:xfrm>
            <a:off x="2133600" y="6477000"/>
            <a:ext cx="4724400" cy="338554"/>
          </a:xfrm>
          <a:prstGeom prst="rect">
            <a:avLst/>
          </a:prstGeom>
          <a:noFill/>
          <a:ln w="9525">
            <a:noFill/>
            <a:miter lim="800000"/>
            <a:headEnd/>
            <a:tailEnd/>
          </a:ln>
        </p:spPr>
        <p:txBody>
          <a:bodyPr>
            <a:spAutoFit/>
          </a:bodyPr>
          <a:lstStyle/>
          <a:p>
            <a:pPr algn="ctr"/>
            <a:r>
              <a:rPr lang="en-US" sz="1600" i="1" dirty="0"/>
              <a:t>Bhatnagar et al., Geo. Res. Lett., </a:t>
            </a:r>
            <a:r>
              <a:rPr lang="en-US" sz="1600" dirty="0"/>
              <a:t>(2008)</a:t>
            </a:r>
          </a:p>
        </p:txBody>
      </p:sp>
      <p:sp>
        <p:nvSpPr>
          <p:cNvPr id="10" name="Rectangle 9"/>
          <p:cNvSpPr/>
          <p:nvPr/>
        </p:nvSpPr>
        <p:spPr>
          <a:xfrm>
            <a:off x="914400" y="1524000"/>
            <a:ext cx="3048000" cy="914400"/>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4" name="Straight Connector 13"/>
          <p:cNvCxnSpPr/>
          <p:nvPr/>
        </p:nvCxnSpPr>
        <p:spPr>
          <a:xfrm>
            <a:off x="3962400" y="1524000"/>
            <a:ext cx="1358900" cy="24765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2419350"/>
            <a:ext cx="1362075" cy="327660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600200" y="1181100"/>
            <a:ext cx="381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5638800" y="1238250"/>
            <a:ext cx="3810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TextBox 12"/>
          <p:cNvSpPr txBox="1"/>
          <p:nvPr/>
        </p:nvSpPr>
        <p:spPr>
          <a:xfrm>
            <a:off x="4267200" y="762000"/>
            <a:ext cx="3724225" cy="369332"/>
          </a:xfrm>
          <a:prstGeom prst="rect">
            <a:avLst/>
          </a:prstGeom>
          <a:noFill/>
        </p:spPr>
        <p:txBody>
          <a:bodyPr wrap="none" rtlCol="0">
            <a:spAutoFit/>
          </a:bodyPr>
          <a:lstStyle/>
          <a:p>
            <a:r>
              <a:rPr lang="en-US" b="1" dirty="0" smtClean="0">
                <a:solidFill>
                  <a:srgbClr val="2D0BFB"/>
                </a:solidFill>
              </a:rPr>
              <a:t>SMT: Sulfate Methane Transition</a:t>
            </a:r>
            <a:endParaRPr lang="en-US" b="1" dirty="0">
              <a:solidFill>
                <a:srgbClr val="2D0BFB"/>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945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4"/>
          <p:cNvSpPr>
            <a:spLocks noGrp="1" noChangeArrowheads="1"/>
          </p:cNvSpPr>
          <p:nvPr>
            <p:ph type="title"/>
          </p:nvPr>
        </p:nvSpPr>
        <p:spPr>
          <a:xfrm>
            <a:off x="0" y="0"/>
            <a:ext cx="9144000" cy="609600"/>
          </a:xfrm>
        </p:spPr>
        <p:txBody>
          <a:bodyPr/>
          <a:lstStyle/>
          <a:p>
            <a:r>
              <a:rPr lang="en-US" sz="2500" b="1" dirty="0" smtClean="0">
                <a:solidFill>
                  <a:schemeClr val="tx2"/>
                </a:solidFill>
                <a:latin typeface="Arial" pitchFamily="34" charset="0"/>
                <a:cs typeface="Arial" pitchFamily="34" charset="0"/>
              </a:rPr>
              <a:t>SMT depth inversely proportional to upward methane flux</a:t>
            </a:r>
          </a:p>
        </p:txBody>
      </p:sp>
      <p:sp>
        <p:nvSpPr>
          <p:cNvPr id="8" name="Slide Number Placeholder 7"/>
          <p:cNvSpPr>
            <a:spLocks noGrp="1"/>
          </p:cNvSpPr>
          <p:nvPr>
            <p:ph type="sldNum" sz="quarter" idx="12"/>
          </p:nvPr>
        </p:nvSpPr>
        <p:spPr/>
        <p:txBody>
          <a:bodyPr/>
          <a:lstStyle/>
          <a:p>
            <a:pPr>
              <a:defRPr/>
            </a:pPr>
            <a:fld id="{EDA0D536-344F-4F40-8C51-B23110137825}" type="slidenum">
              <a:rPr lang="en-US" smtClean="0"/>
              <a:pPr>
                <a:defRPr/>
              </a:pPr>
              <a:t>7</a:t>
            </a:fld>
            <a:endParaRPr lang="en-US" dirty="0"/>
          </a:p>
        </p:txBody>
      </p:sp>
      <p:pic>
        <p:nvPicPr>
          <p:cNvPr id="46084" name="Picture 6" descr="borowski_geology_1999"/>
          <p:cNvPicPr>
            <a:picLocks noChangeAspect="1" noChangeArrowheads="1"/>
          </p:cNvPicPr>
          <p:nvPr/>
        </p:nvPicPr>
        <p:blipFill>
          <a:blip r:embed="rId3" cstate="print"/>
          <a:srcRect/>
          <a:stretch>
            <a:fillRect/>
          </a:stretch>
        </p:blipFill>
        <p:spPr bwMode="auto">
          <a:xfrm>
            <a:off x="0" y="1676400"/>
            <a:ext cx="4255036" cy="3048000"/>
          </a:xfrm>
          <a:prstGeom prst="rect">
            <a:avLst/>
          </a:prstGeom>
          <a:noFill/>
          <a:ln w="9525">
            <a:noFill/>
            <a:miter lim="800000"/>
            <a:headEnd/>
            <a:tailEnd/>
          </a:ln>
        </p:spPr>
      </p:pic>
      <p:pic>
        <p:nvPicPr>
          <p:cNvPr id="46085" name="Picture 3" descr="BD10219_"/>
          <p:cNvPicPr>
            <a:picLocks noChangeArrowheads="1"/>
          </p:cNvPicPr>
          <p:nvPr/>
        </p:nvPicPr>
        <p:blipFill>
          <a:blip r:embed="rId4"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46086" name="TextBox 113"/>
          <p:cNvSpPr txBox="1">
            <a:spLocks noChangeArrowheads="1"/>
          </p:cNvSpPr>
          <p:nvPr/>
        </p:nvSpPr>
        <p:spPr bwMode="auto">
          <a:xfrm>
            <a:off x="685800" y="4919246"/>
            <a:ext cx="3124200" cy="338554"/>
          </a:xfrm>
          <a:prstGeom prst="rect">
            <a:avLst/>
          </a:prstGeom>
          <a:noFill/>
          <a:ln w="9525">
            <a:noFill/>
            <a:miter lim="800000"/>
            <a:headEnd/>
            <a:tailEnd/>
          </a:ln>
        </p:spPr>
        <p:txBody>
          <a:bodyPr wrap="square">
            <a:spAutoFit/>
          </a:bodyPr>
          <a:lstStyle/>
          <a:p>
            <a:r>
              <a:rPr lang="en-US" sz="1600" i="1" dirty="0"/>
              <a:t>Borowski et al., Geology, </a:t>
            </a:r>
            <a:r>
              <a:rPr lang="en-US" sz="1600" dirty="0"/>
              <a:t>(1996)</a:t>
            </a:r>
          </a:p>
        </p:txBody>
      </p:sp>
      <p:pic>
        <p:nvPicPr>
          <p:cNvPr id="7" name="Picture 2"/>
          <p:cNvPicPr>
            <a:picLocks noChangeAspect="1" noChangeArrowheads="1"/>
          </p:cNvPicPr>
          <p:nvPr/>
        </p:nvPicPr>
        <p:blipFill>
          <a:blip r:embed="rId5" cstate="print"/>
          <a:srcRect t="5589" r="31644" b="67448"/>
          <a:stretch>
            <a:fillRect/>
          </a:stretch>
        </p:blipFill>
        <p:spPr bwMode="auto">
          <a:xfrm>
            <a:off x="4556125" y="1905000"/>
            <a:ext cx="4572000" cy="1600200"/>
          </a:xfrm>
          <a:prstGeom prst="rect">
            <a:avLst/>
          </a:prstGeom>
          <a:noFill/>
          <a:ln w="9525">
            <a:noFill/>
            <a:miter lim="800000"/>
            <a:headEnd/>
            <a:tailEnd/>
          </a:ln>
        </p:spPr>
      </p:pic>
      <p:sp>
        <p:nvSpPr>
          <p:cNvPr id="9" name="TextBox 113"/>
          <p:cNvSpPr txBox="1">
            <a:spLocks noChangeArrowheads="1"/>
          </p:cNvSpPr>
          <p:nvPr/>
        </p:nvSpPr>
        <p:spPr bwMode="auto">
          <a:xfrm>
            <a:off x="5257800" y="4876800"/>
            <a:ext cx="3571875" cy="338138"/>
          </a:xfrm>
          <a:prstGeom prst="rect">
            <a:avLst/>
          </a:prstGeom>
          <a:noFill/>
          <a:ln w="9525">
            <a:noFill/>
            <a:miter lim="800000"/>
            <a:headEnd/>
            <a:tailEnd/>
          </a:ln>
        </p:spPr>
        <p:txBody>
          <a:bodyPr>
            <a:spAutoFit/>
          </a:bodyPr>
          <a:lstStyle/>
          <a:p>
            <a:r>
              <a:rPr lang="en-US" sz="1600" i="1" dirty="0"/>
              <a:t>Paull et al., Geo-Mar. Lett., </a:t>
            </a:r>
            <a:r>
              <a:rPr lang="en-US" sz="1600" dirty="0"/>
              <a:t>(2005)</a:t>
            </a:r>
          </a:p>
        </p:txBody>
      </p:sp>
      <p:pic>
        <p:nvPicPr>
          <p:cNvPr id="10" name="Picture 2"/>
          <p:cNvPicPr>
            <a:picLocks noChangeAspect="1" noChangeArrowheads="1"/>
          </p:cNvPicPr>
          <p:nvPr/>
        </p:nvPicPr>
        <p:blipFill>
          <a:blip r:embed="rId5" cstate="print"/>
          <a:srcRect l="68356" t="31267" r="23756" b="64880"/>
          <a:stretch>
            <a:fillRect/>
          </a:stretch>
        </p:blipFill>
        <p:spPr bwMode="auto">
          <a:xfrm>
            <a:off x="7223125" y="3609975"/>
            <a:ext cx="685800" cy="228600"/>
          </a:xfrm>
          <a:prstGeom prst="rect">
            <a:avLst/>
          </a:prstGeom>
          <a:noFill/>
          <a:ln w="9525">
            <a:noFill/>
            <a:miter lim="800000"/>
            <a:headEnd/>
            <a:tailEnd/>
          </a:ln>
        </p:spPr>
      </p:pic>
      <p:sp>
        <p:nvSpPr>
          <p:cNvPr id="11" name="Rectangle 10"/>
          <p:cNvSpPr/>
          <p:nvPr/>
        </p:nvSpPr>
        <p:spPr>
          <a:xfrm>
            <a:off x="4708525" y="4038600"/>
            <a:ext cx="381000" cy="152400"/>
          </a:xfrm>
          <a:prstGeom prst="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6842125" y="4038600"/>
            <a:ext cx="381000" cy="152400"/>
          </a:xfrm>
          <a:prstGeom prst="rect">
            <a:avLst/>
          </a:prstGeom>
          <a:solidFill>
            <a:srgbClr val="71360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TextBox 15"/>
          <p:cNvSpPr txBox="1">
            <a:spLocks noChangeArrowheads="1"/>
          </p:cNvSpPr>
          <p:nvPr/>
        </p:nvSpPr>
        <p:spPr bwMode="auto">
          <a:xfrm>
            <a:off x="5078413" y="3881438"/>
            <a:ext cx="1458912" cy="461962"/>
          </a:xfrm>
          <a:prstGeom prst="rect">
            <a:avLst/>
          </a:prstGeom>
          <a:noFill/>
          <a:ln w="9525">
            <a:noFill/>
            <a:miter lim="800000"/>
            <a:headEnd/>
            <a:tailEnd/>
          </a:ln>
        </p:spPr>
        <p:txBody>
          <a:bodyPr wrap="none">
            <a:spAutoFit/>
          </a:bodyPr>
          <a:lstStyle/>
          <a:p>
            <a:pPr algn="ctr"/>
            <a:r>
              <a:rPr lang="en-US" sz="1200" b="1" dirty="0"/>
              <a:t>Gas hydrate </a:t>
            </a:r>
          </a:p>
          <a:p>
            <a:pPr algn="ctr"/>
            <a:r>
              <a:rPr lang="en-US" sz="1200" b="1" dirty="0"/>
              <a:t>bearing sediment</a:t>
            </a:r>
          </a:p>
        </p:txBody>
      </p:sp>
      <p:sp>
        <p:nvSpPr>
          <p:cNvPr id="14" name="TextBox 16"/>
          <p:cNvSpPr txBox="1">
            <a:spLocks noChangeArrowheads="1"/>
          </p:cNvSpPr>
          <p:nvPr/>
        </p:nvSpPr>
        <p:spPr bwMode="auto">
          <a:xfrm>
            <a:off x="7200900" y="3876675"/>
            <a:ext cx="1182688" cy="461963"/>
          </a:xfrm>
          <a:prstGeom prst="rect">
            <a:avLst/>
          </a:prstGeom>
          <a:noFill/>
          <a:ln w="9525">
            <a:noFill/>
            <a:miter lim="800000"/>
            <a:headEnd/>
            <a:tailEnd/>
          </a:ln>
        </p:spPr>
        <p:txBody>
          <a:bodyPr wrap="none">
            <a:spAutoFit/>
          </a:bodyPr>
          <a:lstStyle/>
          <a:p>
            <a:pPr algn="ctr"/>
            <a:r>
              <a:rPr lang="en-US" sz="1200" b="1" dirty="0"/>
              <a:t>Gas hydrate </a:t>
            </a:r>
          </a:p>
          <a:p>
            <a:pPr algn="ctr"/>
            <a:r>
              <a:rPr lang="en-US" sz="1200" b="1" dirty="0"/>
              <a:t>free sediment</a:t>
            </a:r>
          </a:p>
        </p:txBody>
      </p:sp>
      <p:cxnSp>
        <p:nvCxnSpPr>
          <p:cNvPr id="15" name="Straight Connector 14"/>
          <p:cNvCxnSpPr/>
          <p:nvPr/>
        </p:nvCxnSpPr>
        <p:spPr>
          <a:xfrm>
            <a:off x="4708525" y="3714750"/>
            <a:ext cx="457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156325" y="3714750"/>
            <a:ext cx="4572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
        <p:nvSpPr>
          <p:cNvPr id="17" name="TextBox 21"/>
          <p:cNvSpPr txBox="1">
            <a:spLocks noChangeArrowheads="1"/>
          </p:cNvSpPr>
          <p:nvPr/>
        </p:nvSpPr>
        <p:spPr bwMode="auto">
          <a:xfrm>
            <a:off x="5165725" y="3571875"/>
            <a:ext cx="862013" cy="276225"/>
          </a:xfrm>
          <a:prstGeom prst="rect">
            <a:avLst/>
          </a:prstGeom>
          <a:noFill/>
          <a:ln w="9525">
            <a:noFill/>
            <a:miter lim="800000"/>
            <a:headEnd/>
            <a:tailEnd/>
          </a:ln>
        </p:spPr>
        <p:txBody>
          <a:bodyPr wrap="none">
            <a:spAutoFit/>
          </a:bodyPr>
          <a:lstStyle/>
          <a:p>
            <a:r>
              <a:rPr lang="en-US" sz="1200" b="1" dirty="0"/>
              <a:t>Fault line</a:t>
            </a:r>
          </a:p>
        </p:txBody>
      </p:sp>
      <p:sp>
        <p:nvSpPr>
          <p:cNvPr id="18" name="TextBox 22"/>
          <p:cNvSpPr txBox="1">
            <a:spLocks noChangeArrowheads="1"/>
          </p:cNvSpPr>
          <p:nvPr/>
        </p:nvSpPr>
        <p:spPr bwMode="auto">
          <a:xfrm>
            <a:off x="6613525" y="3571875"/>
            <a:ext cx="509588" cy="276225"/>
          </a:xfrm>
          <a:prstGeom prst="rect">
            <a:avLst/>
          </a:prstGeom>
          <a:noFill/>
          <a:ln w="9525">
            <a:noFill/>
            <a:miter lim="800000"/>
            <a:headEnd/>
            <a:tailEnd/>
          </a:ln>
        </p:spPr>
        <p:txBody>
          <a:bodyPr wrap="none">
            <a:spAutoFit/>
          </a:bodyPr>
          <a:lstStyle/>
          <a:p>
            <a:r>
              <a:rPr lang="en-US" sz="1200" b="1" dirty="0"/>
              <a:t>SMT</a:t>
            </a:r>
          </a:p>
        </p:txBody>
      </p:sp>
      <p:sp>
        <p:nvSpPr>
          <p:cNvPr id="19" name="TextBox 23"/>
          <p:cNvSpPr txBox="1">
            <a:spLocks noChangeArrowheads="1"/>
          </p:cNvSpPr>
          <p:nvPr/>
        </p:nvSpPr>
        <p:spPr bwMode="auto">
          <a:xfrm>
            <a:off x="7794935" y="3495675"/>
            <a:ext cx="1380507" cy="461665"/>
          </a:xfrm>
          <a:prstGeom prst="rect">
            <a:avLst/>
          </a:prstGeom>
          <a:noFill/>
          <a:ln w="9525">
            <a:noFill/>
            <a:miter lim="800000"/>
            <a:headEnd/>
            <a:tailEnd/>
          </a:ln>
        </p:spPr>
        <p:txBody>
          <a:bodyPr wrap="none">
            <a:spAutoFit/>
          </a:bodyPr>
          <a:lstStyle/>
          <a:p>
            <a:pPr algn="ctr"/>
            <a:r>
              <a:rPr lang="en-US" sz="1200" b="1" dirty="0" smtClean="0"/>
              <a:t>Chemosynthetic</a:t>
            </a:r>
            <a:endParaRPr lang="en-US" sz="1200" b="1" dirty="0"/>
          </a:p>
          <a:p>
            <a:pPr algn="ctr"/>
            <a:r>
              <a:rPr lang="en-US" sz="1200" b="1" dirty="0"/>
              <a:t>community</a:t>
            </a:r>
          </a:p>
        </p:txBody>
      </p:sp>
      <p:sp>
        <p:nvSpPr>
          <p:cNvPr id="20" name="Rectangle 6"/>
          <p:cNvSpPr>
            <a:spLocks noChangeArrowheads="1"/>
          </p:cNvSpPr>
          <p:nvPr/>
        </p:nvSpPr>
        <p:spPr bwMode="auto">
          <a:xfrm rot="-5400000">
            <a:off x="3686175" y="2724150"/>
            <a:ext cx="1743075" cy="276225"/>
          </a:xfrm>
          <a:prstGeom prst="rect">
            <a:avLst/>
          </a:prstGeom>
          <a:noFill/>
          <a:ln w="9525">
            <a:noFill/>
            <a:miter lim="800000"/>
            <a:headEnd/>
            <a:tailEnd/>
          </a:ln>
        </p:spPr>
        <p:txBody>
          <a:bodyPr wrap="none">
            <a:spAutoFit/>
          </a:bodyPr>
          <a:lstStyle/>
          <a:p>
            <a:r>
              <a:rPr lang="en-US" sz="1200" b="1" dirty="0"/>
              <a:t>Depth below seafloor</a:t>
            </a:r>
            <a:endParaRPr lang="en-US" sz="1200" b="1" baseline="30000" dirty="0"/>
          </a:p>
        </p:txBody>
      </p:sp>
      <p:sp>
        <p:nvSpPr>
          <p:cNvPr id="21" name="Rectangle 20"/>
          <p:cNvSpPr/>
          <p:nvPr/>
        </p:nvSpPr>
        <p:spPr>
          <a:xfrm>
            <a:off x="6477000" y="1828800"/>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Rectangle 21"/>
          <p:cNvSpPr/>
          <p:nvPr/>
        </p:nvSpPr>
        <p:spPr>
          <a:xfrm>
            <a:off x="4800600" y="1924050"/>
            <a:ext cx="685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TextBox 22"/>
          <p:cNvSpPr txBox="1"/>
          <p:nvPr/>
        </p:nvSpPr>
        <p:spPr>
          <a:xfrm>
            <a:off x="62350" y="2614550"/>
            <a:ext cx="562975" cy="307777"/>
          </a:xfrm>
          <a:prstGeom prst="rect">
            <a:avLst/>
          </a:prstGeom>
          <a:solidFill>
            <a:schemeClr val="bg1"/>
          </a:solidFill>
        </p:spPr>
        <p:txBody>
          <a:bodyPr wrap="none" rtlCol="0">
            <a:spAutoFit/>
          </a:bodyPr>
          <a:lstStyle/>
          <a:p>
            <a:r>
              <a:rPr lang="en-US" sz="1400" b="1" dirty="0" smtClean="0"/>
              <a:t>SMT</a:t>
            </a:r>
            <a:endParaRPr lang="en-US" sz="1400" b="1" dirty="0"/>
          </a:p>
        </p:txBody>
      </p:sp>
      <p:sp>
        <p:nvSpPr>
          <p:cNvPr id="24" name="TextBox 23"/>
          <p:cNvSpPr txBox="1"/>
          <p:nvPr/>
        </p:nvSpPr>
        <p:spPr>
          <a:xfrm>
            <a:off x="3240975" y="3621975"/>
            <a:ext cx="562975" cy="307777"/>
          </a:xfrm>
          <a:prstGeom prst="rect">
            <a:avLst/>
          </a:prstGeom>
          <a:solidFill>
            <a:schemeClr val="bg1"/>
          </a:solidFill>
        </p:spPr>
        <p:txBody>
          <a:bodyPr wrap="none" rtlCol="0">
            <a:spAutoFit/>
          </a:bodyPr>
          <a:lstStyle/>
          <a:p>
            <a:r>
              <a:rPr lang="en-US" sz="1400" b="1" dirty="0" smtClean="0"/>
              <a:t>SMT</a:t>
            </a:r>
            <a:endParaRPr lang="en-US" sz="1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txBox="1">
            <a:spLocks noChangeArrowheads="1"/>
          </p:cNvSpPr>
          <p:nvPr/>
        </p:nvSpPr>
        <p:spPr bwMode="auto">
          <a:xfrm>
            <a:off x="0" y="762000"/>
            <a:ext cx="8991600" cy="5867400"/>
          </a:xfrm>
          <a:prstGeom prst="rect">
            <a:avLst/>
          </a:prstGeom>
          <a:noFill/>
          <a:ln w="9525">
            <a:noFill/>
            <a:miter lim="800000"/>
            <a:headEnd/>
            <a:tailEnd/>
          </a:ln>
        </p:spPr>
        <p:txBody>
          <a:bodyPr/>
          <a:lstStyle/>
          <a:p>
            <a:pPr marL="228600" lvl="1" indent="-228600" algn="just" eaLnBrk="0" hangingPunct="0">
              <a:spcBef>
                <a:spcPct val="20000"/>
              </a:spcBef>
              <a:buFont typeface="Wingdings" pitchFamily="2" charset="2"/>
              <a:buChar char="§"/>
              <a:defRPr/>
            </a:pPr>
            <a:r>
              <a:rPr lang="en-US" sz="2000" dirty="0" smtClean="0">
                <a:cs typeface="Arial" pitchFamily="34" charset="0"/>
              </a:rPr>
              <a:t>CH</a:t>
            </a:r>
            <a:r>
              <a:rPr lang="en-US" sz="2000" baseline="-25000" dirty="0" smtClean="0">
                <a:cs typeface="Arial" pitchFamily="34" charset="0"/>
              </a:rPr>
              <a:t>4</a:t>
            </a:r>
            <a:r>
              <a:rPr lang="en-US" sz="2000" dirty="0" smtClean="0">
                <a:cs typeface="Arial" pitchFamily="34" charset="0"/>
              </a:rPr>
              <a:t> solubility and phase equilibrium curves</a:t>
            </a:r>
          </a:p>
          <a:p>
            <a:pPr marL="228600" lvl="1" indent="-228600" algn="just" eaLnBrk="0" hangingPunct="0">
              <a:spcBef>
                <a:spcPct val="20000"/>
              </a:spcBef>
              <a:buFont typeface="Wingdings" pitchFamily="2" charset="2"/>
              <a:buChar char="§"/>
              <a:defRPr/>
            </a:pPr>
            <a:r>
              <a:rPr lang="en-US" sz="2000" dirty="0" smtClean="0">
                <a:cs typeface="Arial" pitchFamily="34" charset="0"/>
              </a:rPr>
              <a:t>Sedimentation </a:t>
            </a:r>
            <a:r>
              <a:rPr lang="en-US" sz="2000" dirty="0">
                <a:cs typeface="Arial" pitchFamily="34" charset="0"/>
              </a:rPr>
              <a:t>and compaction</a:t>
            </a:r>
          </a:p>
          <a:p>
            <a:pPr marL="228600" lvl="1" indent="-228600" algn="just" eaLnBrk="0" hangingPunct="0">
              <a:spcBef>
                <a:spcPct val="20000"/>
              </a:spcBef>
              <a:buFont typeface="Wingdings" pitchFamily="2" charset="2"/>
              <a:buChar char="§"/>
              <a:defRPr/>
            </a:pPr>
            <a:r>
              <a:rPr lang="en-US" sz="2000" dirty="0" smtClean="0">
                <a:cs typeface="Arial" pitchFamily="34" charset="0"/>
              </a:rPr>
              <a:t>Mass balance equations: </a:t>
            </a:r>
          </a:p>
          <a:p>
            <a:pPr marL="514350" lvl="2" indent="-285750" algn="just" eaLnBrk="0" hangingPunct="0">
              <a:spcBef>
                <a:spcPct val="20000"/>
              </a:spcBef>
              <a:buFont typeface="Arial" pitchFamily="34" charset="0"/>
              <a:buChar char="•"/>
              <a:defRPr/>
            </a:pPr>
            <a:r>
              <a:rPr lang="en-US" sz="2000" dirty="0" smtClean="0">
                <a:cs typeface="Arial" pitchFamily="34" charset="0"/>
              </a:rPr>
              <a:t>Sediment</a:t>
            </a:r>
          </a:p>
          <a:p>
            <a:pPr marL="514350" lvl="2" indent="-285750" algn="just" eaLnBrk="0" hangingPunct="0">
              <a:spcBef>
                <a:spcPct val="20000"/>
              </a:spcBef>
              <a:buFont typeface="Arial" pitchFamily="34" charset="0"/>
              <a:buChar char="•"/>
              <a:defRPr/>
            </a:pPr>
            <a:r>
              <a:rPr lang="en-US" sz="2000" dirty="0" smtClean="0">
                <a:cs typeface="Arial" pitchFamily="34" charset="0"/>
              </a:rPr>
              <a:t>Water</a:t>
            </a:r>
          </a:p>
          <a:p>
            <a:pPr marL="514350" lvl="2" indent="-285750" algn="just" eaLnBrk="0" hangingPunct="0">
              <a:spcBef>
                <a:spcPct val="20000"/>
              </a:spcBef>
              <a:buFont typeface="Arial" pitchFamily="34" charset="0"/>
              <a:buChar char="•"/>
              <a:defRPr/>
            </a:pPr>
            <a:r>
              <a:rPr lang="en-US" sz="2000" dirty="0" smtClean="0">
                <a:cs typeface="Arial" pitchFamily="34" charset="0"/>
              </a:rPr>
              <a:t>Organic carbon</a:t>
            </a:r>
          </a:p>
          <a:p>
            <a:pPr marL="514350" lvl="2" indent="-285750" algn="just" eaLnBrk="0" hangingPunct="0">
              <a:spcBef>
                <a:spcPct val="20000"/>
              </a:spcBef>
              <a:buFont typeface="Arial" pitchFamily="34" charset="0"/>
              <a:buChar char="•"/>
              <a:defRPr/>
            </a:pPr>
            <a:r>
              <a:rPr lang="en-US" sz="2000" dirty="0" smtClean="0">
                <a:cs typeface="Arial" pitchFamily="34" charset="0"/>
              </a:rPr>
              <a:t>Methane (CH</a:t>
            </a:r>
            <a:r>
              <a:rPr lang="en-US" sz="2000" baseline="-25000" dirty="0" smtClean="0">
                <a:cs typeface="Arial" pitchFamily="34" charset="0"/>
              </a:rPr>
              <a:t>4</a:t>
            </a:r>
            <a:r>
              <a:rPr lang="en-US" sz="2000" dirty="0" smtClean="0">
                <a:cs typeface="Arial" pitchFamily="34" charset="0"/>
              </a:rPr>
              <a:t>)</a:t>
            </a:r>
          </a:p>
          <a:p>
            <a:pPr marL="514350" lvl="2" indent="-285750" algn="just" eaLnBrk="0" hangingPunct="0">
              <a:spcBef>
                <a:spcPct val="20000"/>
              </a:spcBef>
              <a:buFont typeface="Arial" pitchFamily="34" charset="0"/>
              <a:buChar char="•"/>
              <a:defRPr/>
            </a:pPr>
            <a:r>
              <a:rPr lang="en-US" sz="2000" dirty="0" smtClean="0">
                <a:cs typeface="Arial" pitchFamily="34" charset="0"/>
              </a:rPr>
              <a:t>Sulfate (SO</a:t>
            </a:r>
            <a:r>
              <a:rPr lang="en-US" sz="2000" baseline="-25000" dirty="0" smtClean="0">
                <a:cs typeface="Arial" pitchFamily="34" charset="0"/>
              </a:rPr>
              <a:t>4</a:t>
            </a:r>
            <a:r>
              <a:rPr lang="en-US" sz="2000" baseline="30000" dirty="0" smtClean="0">
                <a:cs typeface="Arial" pitchFamily="34" charset="0"/>
              </a:rPr>
              <a:t>2-</a:t>
            </a:r>
            <a:r>
              <a:rPr lang="en-US" sz="2000" dirty="0" smtClean="0">
                <a:cs typeface="Arial" pitchFamily="34" charset="0"/>
              </a:rPr>
              <a:t>) </a:t>
            </a:r>
          </a:p>
          <a:p>
            <a:pPr marL="514350" lvl="2" indent="-285750" algn="just" eaLnBrk="0" hangingPunct="0">
              <a:spcBef>
                <a:spcPct val="20000"/>
              </a:spcBef>
              <a:buFont typeface="Arial" pitchFamily="34" charset="0"/>
              <a:buChar char="•"/>
              <a:defRPr/>
            </a:pPr>
            <a:r>
              <a:rPr lang="en-US" sz="2000" dirty="0" smtClean="0">
                <a:cs typeface="Arial" pitchFamily="34" charset="0"/>
              </a:rPr>
              <a:t>Bicarbonate (HCO</a:t>
            </a:r>
            <a:r>
              <a:rPr lang="en-US" sz="2000" baseline="-25000" dirty="0" smtClean="0">
                <a:cs typeface="Arial" pitchFamily="34" charset="0"/>
              </a:rPr>
              <a:t>3</a:t>
            </a:r>
            <a:r>
              <a:rPr lang="en-US" sz="2000" baseline="30000" dirty="0" smtClean="0">
                <a:cs typeface="Arial" pitchFamily="34" charset="0"/>
              </a:rPr>
              <a:t>-</a:t>
            </a:r>
            <a:r>
              <a:rPr lang="en-US" sz="2000" dirty="0" smtClean="0">
                <a:cs typeface="Arial" pitchFamily="34" charset="0"/>
              </a:rPr>
              <a:t>) </a:t>
            </a:r>
          </a:p>
          <a:p>
            <a:pPr marL="514350" lvl="2" indent="-285750" algn="just" eaLnBrk="0" hangingPunct="0">
              <a:spcBef>
                <a:spcPct val="20000"/>
              </a:spcBef>
              <a:buFont typeface="Arial" pitchFamily="34" charset="0"/>
              <a:buChar char="•"/>
              <a:defRPr/>
            </a:pPr>
            <a:r>
              <a:rPr lang="en-US" sz="2000" dirty="0" smtClean="0">
                <a:cs typeface="Arial" pitchFamily="34" charset="0"/>
              </a:rPr>
              <a:t>Calcium (Ca</a:t>
            </a:r>
            <a:r>
              <a:rPr lang="en-US" sz="2000" baseline="30000" dirty="0" smtClean="0">
                <a:cs typeface="Arial" pitchFamily="34" charset="0"/>
              </a:rPr>
              <a:t>2+</a:t>
            </a:r>
            <a:r>
              <a:rPr lang="en-US" sz="2000" dirty="0" smtClean="0">
                <a:cs typeface="Arial" pitchFamily="34" charset="0"/>
              </a:rPr>
              <a:t>) </a:t>
            </a:r>
          </a:p>
          <a:p>
            <a:pPr marL="514350" lvl="2" indent="-285750" algn="just" eaLnBrk="0" hangingPunct="0">
              <a:spcBef>
                <a:spcPct val="20000"/>
              </a:spcBef>
              <a:buFont typeface="Arial" pitchFamily="34" charset="0"/>
              <a:buChar char="•"/>
              <a:defRPr/>
            </a:pPr>
            <a:r>
              <a:rPr lang="en-US" sz="2000" dirty="0" smtClean="0">
                <a:cs typeface="Arial" pitchFamily="34" charset="0"/>
              </a:rPr>
              <a:t>Carbon isotopes</a:t>
            </a:r>
            <a:r>
              <a:rPr lang="en-US" sz="2000" dirty="0" smtClean="0">
                <a:latin typeface="Symbol" pitchFamily="18" charset="2"/>
                <a:cs typeface="Arial" pitchFamily="34" charset="0"/>
              </a:rPr>
              <a:t> </a:t>
            </a:r>
            <a:r>
              <a:rPr lang="en-US" sz="2000" dirty="0" smtClean="0">
                <a:cs typeface="Arial" pitchFamily="34" charset="0"/>
              </a:rPr>
              <a:t>of CH</a:t>
            </a:r>
            <a:r>
              <a:rPr lang="en-US" sz="2000" baseline="-25000" dirty="0" smtClean="0">
                <a:cs typeface="Arial" pitchFamily="34" charset="0"/>
              </a:rPr>
              <a:t>4</a:t>
            </a:r>
            <a:r>
              <a:rPr lang="en-US" sz="2000" dirty="0" smtClean="0">
                <a:cs typeface="Arial" pitchFamily="34" charset="0"/>
              </a:rPr>
              <a:t> and HCO</a:t>
            </a:r>
            <a:r>
              <a:rPr lang="en-US" sz="2000" baseline="-25000" dirty="0" smtClean="0">
                <a:cs typeface="Arial" pitchFamily="34" charset="0"/>
              </a:rPr>
              <a:t>3</a:t>
            </a:r>
            <a:r>
              <a:rPr lang="en-US" sz="2000" baseline="30000" dirty="0" smtClean="0">
                <a:cs typeface="Arial" pitchFamily="34" charset="0"/>
              </a:rPr>
              <a:t>- </a:t>
            </a:r>
          </a:p>
          <a:p>
            <a:pPr marL="228600" lvl="1" indent="-228600" algn="just" eaLnBrk="0" hangingPunct="0">
              <a:spcBef>
                <a:spcPct val="20000"/>
              </a:spcBef>
              <a:buFont typeface="Wingdings" pitchFamily="2" charset="2"/>
              <a:buChar char="§"/>
              <a:defRPr/>
            </a:pPr>
            <a:r>
              <a:rPr lang="en-US" sz="2000" dirty="0" smtClean="0">
                <a:cs typeface="Arial" pitchFamily="34" charset="0"/>
              </a:rPr>
              <a:t>CH</a:t>
            </a:r>
            <a:r>
              <a:rPr lang="en-US" sz="2000" baseline="-25000" dirty="0" smtClean="0">
                <a:cs typeface="Arial" pitchFamily="34" charset="0"/>
              </a:rPr>
              <a:t>4</a:t>
            </a:r>
            <a:r>
              <a:rPr lang="en-US" sz="2000" dirty="0" smtClean="0">
                <a:cs typeface="Arial" pitchFamily="34" charset="0"/>
              </a:rPr>
              <a:t> </a:t>
            </a:r>
            <a:r>
              <a:rPr lang="en-US" sz="2000" dirty="0">
                <a:cs typeface="Arial" pitchFamily="34" charset="0"/>
              </a:rPr>
              <a:t>sources:</a:t>
            </a:r>
          </a:p>
          <a:p>
            <a:pPr marL="514350" lvl="5" indent="-285750" algn="just" eaLnBrk="0" hangingPunct="0">
              <a:spcBef>
                <a:spcPct val="20000"/>
              </a:spcBef>
              <a:buFont typeface="Arial" pitchFamily="34" charset="0"/>
              <a:buChar char="•"/>
              <a:defRPr/>
            </a:pPr>
            <a:r>
              <a:rPr lang="en-US" sz="2000" i="1" dirty="0">
                <a:cs typeface="Arial" pitchFamily="34" charset="0"/>
              </a:rPr>
              <a:t>In situ</a:t>
            </a:r>
            <a:r>
              <a:rPr lang="en-US" sz="2000" dirty="0">
                <a:cs typeface="Arial" pitchFamily="34" charset="0"/>
              </a:rPr>
              <a:t> methanogenesis (biogenic)</a:t>
            </a:r>
          </a:p>
          <a:p>
            <a:pPr marL="514350" lvl="5" indent="-285750" algn="just" eaLnBrk="0" hangingPunct="0">
              <a:spcBef>
                <a:spcPct val="20000"/>
              </a:spcBef>
              <a:buFont typeface="Arial" pitchFamily="34" charset="0"/>
              <a:buChar char="•"/>
              <a:defRPr/>
            </a:pPr>
            <a:r>
              <a:rPr lang="en-US" sz="2000" dirty="0">
                <a:cs typeface="Arial" pitchFamily="34" charset="0"/>
              </a:rPr>
              <a:t>Deep external sources (thermogenic)</a:t>
            </a:r>
          </a:p>
          <a:p>
            <a:pPr marL="228600" lvl="1" indent="-228600" algn="just" eaLnBrk="0" hangingPunct="0">
              <a:spcBef>
                <a:spcPct val="20000"/>
              </a:spcBef>
              <a:buFont typeface="Wingdings" pitchFamily="2" charset="2"/>
              <a:buChar char="§"/>
              <a:tabLst>
                <a:tab pos="228600" algn="l"/>
              </a:tabLst>
              <a:defRPr/>
            </a:pPr>
            <a:r>
              <a:rPr lang="en-US" sz="2000" dirty="0" smtClean="0">
                <a:cs typeface="Arial" pitchFamily="34" charset="0"/>
              </a:rPr>
              <a:t>Advection, diffusion and reaction</a:t>
            </a:r>
            <a:endParaRPr lang="en-US" sz="2100" b="1" dirty="0">
              <a:cs typeface="Arial" pitchFamily="34" charset="0"/>
            </a:endParaRPr>
          </a:p>
        </p:txBody>
      </p:sp>
      <p:sp>
        <p:nvSpPr>
          <p:cNvPr id="15363" name="Rectangle 4"/>
          <p:cNvSpPr>
            <a:spLocks noGrp="1" noChangeArrowheads="1"/>
          </p:cNvSpPr>
          <p:nvPr>
            <p:ph type="title"/>
          </p:nvPr>
        </p:nvSpPr>
        <p:spPr>
          <a:xfrm>
            <a:off x="457200" y="0"/>
            <a:ext cx="8229600" cy="609600"/>
          </a:xfrm>
        </p:spPr>
        <p:txBody>
          <a:bodyPr/>
          <a:lstStyle/>
          <a:p>
            <a:r>
              <a:rPr lang="en-US" sz="3600" b="1" dirty="0" smtClean="0">
                <a:solidFill>
                  <a:schemeClr val="tx2"/>
                </a:solidFill>
                <a:latin typeface="Arial" pitchFamily="34" charset="0"/>
                <a:cs typeface="Arial" pitchFamily="34" charset="0"/>
              </a:rPr>
              <a:t>Key model features</a:t>
            </a:r>
          </a:p>
        </p:txBody>
      </p:sp>
      <p:sp>
        <p:nvSpPr>
          <p:cNvPr id="5" name="Slide Number Placeholder 4"/>
          <p:cNvSpPr>
            <a:spLocks noGrp="1"/>
          </p:cNvSpPr>
          <p:nvPr>
            <p:ph type="sldNum" sz="quarter" idx="12"/>
          </p:nvPr>
        </p:nvSpPr>
        <p:spPr/>
        <p:txBody>
          <a:bodyPr/>
          <a:lstStyle/>
          <a:p>
            <a:pPr>
              <a:defRPr/>
            </a:pPr>
            <a:fld id="{6D892B29-AF25-4BD6-A837-D9921DEE25CE}" type="slidenum">
              <a:rPr lang="en-US" smtClean="0"/>
              <a:pPr>
                <a:defRPr/>
              </a:pPr>
              <a:t>8</a:t>
            </a:fld>
            <a:endParaRPr lang="en-US" dirty="0"/>
          </a:p>
        </p:txBody>
      </p:sp>
      <p:pic>
        <p:nvPicPr>
          <p:cNvPr id="15365" name="Picture 3" descr="BD10219_"/>
          <p:cNvPicPr>
            <a:picLocks noChangeArrowheads="1"/>
          </p:cNvPicPr>
          <p:nvPr/>
        </p:nvPicPr>
        <p:blipFill>
          <a:blip r:embed="rId3"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sp>
        <p:nvSpPr>
          <p:cNvPr id="6" name="Right Brace 5"/>
          <p:cNvSpPr/>
          <p:nvPr/>
        </p:nvSpPr>
        <p:spPr>
          <a:xfrm>
            <a:off x="4648200" y="2731325"/>
            <a:ext cx="609600" cy="1981200"/>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5257800" y="3124200"/>
            <a:ext cx="3275256" cy="1200329"/>
          </a:xfrm>
          <a:prstGeom prst="rect">
            <a:avLst/>
          </a:prstGeom>
          <a:noFill/>
        </p:spPr>
        <p:txBody>
          <a:bodyPr wrap="none" rtlCol="0">
            <a:spAutoFit/>
          </a:bodyPr>
          <a:lstStyle/>
          <a:p>
            <a:pPr algn="ctr"/>
            <a:r>
              <a:rPr lang="en-US" dirty="0" smtClean="0">
                <a:solidFill>
                  <a:srgbClr val="FF0000"/>
                </a:solidFill>
              </a:rPr>
              <a:t>PDEs solved using </a:t>
            </a:r>
          </a:p>
          <a:p>
            <a:pPr algn="ctr"/>
            <a:r>
              <a:rPr lang="en-US" dirty="0" smtClean="0">
                <a:solidFill>
                  <a:srgbClr val="FF0000"/>
                </a:solidFill>
              </a:rPr>
              <a:t>finite-difference method</a:t>
            </a:r>
          </a:p>
          <a:p>
            <a:pPr algn="ctr"/>
            <a:endParaRPr lang="en-US" dirty="0" smtClean="0">
              <a:solidFill>
                <a:srgbClr val="FF0000"/>
              </a:solidFill>
            </a:endParaRPr>
          </a:p>
          <a:p>
            <a:pPr algn="ctr"/>
            <a:r>
              <a:rPr lang="en-US" dirty="0" smtClean="0">
                <a:solidFill>
                  <a:srgbClr val="FF0000"/>
                </a:solidFill>
              </a:rPr>
              <a:t>(Explicit and implicit schemes)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0" y="0"/>
            <a:ext cx="9144000" cy="609600"/>
          </a:xfrm>
        </p:spPr>
        <p:txBody>
          <a:bodyPr/>
          <a:lstStyle/>
          <a:p>
            <a:r>
              <a:rPr lang="en-US" sz="2800" b="1" dirty="0" smtClean="0">
                <a:solidFill>
                  <a:schemeClr val="tx2"/>
                </a:solidFill>
                <a:latin typeface="Arial" pitchFamily="34" charset="0"/>
                <a:cs typeface="Arial" pitchFamily="34" charset="0"/>
              </a:rPr>
              <a:t>Geologic sites known/inferred for gas hydrates</a:t>
            </a:r>
          </a:p>
        </p:txBody>
      </p:sp>
      <p:sp>
        <p:nvSpPr>
          <p:cNvPr id="22532" name="Rectangle 9"/>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dirty="0"/>
          </a:p>
        </p:txBody>
      </p:sp>
      <p:sp>
        <p:nvSpPr>
          <p:cNvPr id="22534" name="TextBox 113"/>
          <p:cNvSpPr txBox="1">
            <a:spLocks noChangeArrowheads="1"/>
          </p:cNvSpPr>
          <p:nvPr/>
        </p:nvSpPr>
        <p:spPr bwMode="auto">
          <a:xfrm>
            <a:off x="4800600" y="6519446"/>
            <a:ext cx="4343400" cy="338554"/>
          </a:xfrm>
          <a:prstGeom prst="rect">
            <a:avLst/>
          </a:prstGeom>
          <a:noFill/>
          <a:ln w="9525">
            <a:noFill/>
            <a:miter lim="800000"/>
            <a:headEnd/>
            <a:tailEnd/>
          </a:ln>
        </p:spPr>
        <p:txBody>
          <a:bodyPr wrap="square">
            <a:spAutoFit/>
          </a:bodyPr>
          <a:lstStyle/>
          <a:p>
            <a:pPr algn="ctr"/>
            <a:r>
              <a:rPr lang="en-US" sz="1600" i="1" dirty="0"/>
              <a:t>Chatterjee et al., J. Geophys. Res., </a:t>
            </a:r>
            <a:r>
              <a:rPr lang="en-US" sz="1600" dirty="0"/>
              <a:t>(2011)</a:t>
            </a:r>
          </a:p>
        </p:txBody>
      </p:sp>
      <p:pic>
        <p:nvPicPr>
          <p:cNvPr id="10" name="Picture 3" descr="BD10219_"/>
          <p:cNvPicPr>
            <a:picLocks noChangeArrowheads="1"/>
          </p:cNvPicPr>
          <p:nvPr/>
        </p:nvPicPr>
        <p:blipFill>
          <a:blip r:embed="rId3" cstate="print">
            <a:lum bright="40000" contrast="16000"/>
          </a:blip>
          <a:srcRect/>
          <a:stretch>
            <a:fillRect/>
          </a:stretch>
        </p:blipFill>
        <p:spPr bwMode="auto">
          <a:xfrm>
            <a:off x="0" y="628650"/>
            <a:ext cx="9144000" cy="46038"/>
          </a:xfrm>
          <a:prstGeom prst="rect">
            <a:avLst/>
          </a:prstGeom>
          <a:solidFill>
            <a:schemeClr val="bg2">
              <a:alpha val="5882"/>
            </a:schemeClr>
          </a:solidFill>
          <a:ln w="9525">
            <a:noFill/>
            <a:miter lim="800000"/>
            <a:headEnd/>
            <a:tailEnd/>
          </a:ln>
        </p:spPr>
      </p:pic>
      <p:pic>
        <p:nvPicPr>
          <p:cNvPr id="307201" name="Picture 1"/>
          <p:cNvPicPr>
            <a:picLocks noChangeAspect="1" noChangeArrowheads="1"/>
          </p:cNvPicPr>
          <p:nvPr/>
        </p:nvPicPr>
        <p:blipFill>
          <a:blip r:embed="rId4" cstate="print"/>
          <a:srcRect/>
          <a:stretch>
            <a:fillRect/>
          </a:stretch>
        </p:blipFill>
        <p:spPr bwMode="auto">
          <a:xfrm>
            <a:off x="943100" y="685800"/>
            <a:ext cx="7239000" cy="58683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36429</TotalTime>
  <Words>1784</Words>
  <Application>Microsoft Office PowerPoint</Application>
  <PresentationFormat>On-screen Show (4:3)</PresentationFormat>
  <Paragraphs>501</Paragraphs>
  <Slides>55</Slides>
  <Notes>55</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55</vt:i4>
      </vt:variant>
    </vt:vector>
  </HeadingPairs>
  <TitlesOfParts>
    <vt:vector size="58" baseType="lpstr">
      <vt:lpstr>Office Theme</vt:lpstr>
      <vt:lpstr>Custom Design</vt:lpstr>
      <vt:lpstr>Equation</vt:lpstr>
      <vt:lpstr>Modeling Shallow Pore Water Chemistry above Marine Gas Hydrate Systems  Sayantan Chatterjee, Gerald Dickens, Gaurav Bhatnagar, Walter Chapman, Brandon Dugan, Glen Snyder, George Hirasaki   Rice University, Houston, Texas, USA   April 23, 2012</vt:lpstr>
      <vt:lpstr>     </vt:lpstr>
      <vt:lpstr>PowerPoint Presentation</vt:lpstr>
      <vt:lpstr>Schematic of hydrate formation and burial</vt:lpstr>
      <vt:lpstr>PowerPoint Presentation</vt:lpstr>
      <vt:lpstr>Gas hydrate systems and the SMT</vt:lpstr>
      <vt:lpstr>SMT depth inversely proportional to upward methane flux</vt:lpstr>
      <vt:lpstr>Key model features</vt:lpstr>
      <vt:lpstr>Geologic sites known/inferred for gas hydrates</vt:lpstr>
      <vt:lpstr>Modeling pore water chemistry at 3 sites</vt:lpstr>
      <vt:lpstr>Flux balance across the SMT using steady-state simulations</vt:lpstr>
      <vt:lpstr>A 1:1 flux balance across SMT implies dominant AOM at the SMT</vt:lpstr>
      <vt:lpstr>PowerPoint Presentation</vt:lpstr>
      <vt:lpstr>PowerPoint Presentation</vt:lpstr>
      <vt:lpstr>Conclusions</vt:lpstr>
      <vt:lpstr>PowerPoint Presentation</vt:lpstr>
      <vt:lpstr>PowerPoint Presentation</vt:lpstr>
      <vt:lpstr>Pore water chemistry data: Sites 1244 and KC151</vt:lpstr>
      <vt:lpstr>Pore water chemistry data: Site 1230</vt:lpstr>
      <vt:lpstr>Concentration crossplot of DIC and SO42-</vt:lpstr>
      <vt:lpstr>Steady state profiles: Site 1244</vt:lpstr>
      <vt:lpstr>Steady state profiles: Site KC151</vt:lpstr>
      <vt:lpstr>Physical property data: Site 1230</vt:lpstr>
      <vt:lpstr>Evidence of a 4.3 Myr hiatus implies Site 1230 is in transience</vt:lpstr>
      <vt:lpstr>Pre-hiatus steady state profiles: Site 1230</vt:lpstr>
      <vt:lpstr>Transient state profiles: Site 1230</vt:lpstr>
      <vt:lpstr>pH and activity correction</vt:lpstr>
      <vt:lpstr>Geotherm correction</vt:lpstr>
      <vt:lpstr>Effect of DaAOM</vt:lpstr>
      <vt:lpstr>Effect of DaPOC</vt:lpstr>
      <vt:lpstr>2:1 concentration crossplot</vt:lpstr>
      <vt:lpstr>Concentration crossplot: Site 1244</vt:lpstr>
      <vt:lpstr>Concentration crossplot: Site KC151</vt:lpstr>
      <vt:lpstr>Concentration crossplot: Site 1230</vt:lpstr>
      <vt:lpstr>Concentration crossplots CANNOT determine stoichiometry</vt:lpstr>
      <vt:lpstr>Flux crossplot: Site 1244</vt:lpstr>
      <vt:lpstr>Flux crossplot: Site 1230</vt:lpstr>
      <vt:lpstr>Two potential causes for SMT</vt:lpstr>
      <vt:lpstr>PowerPoint Presentation</vt:lpstr>
      <vt:lpstr>PowerPoint Presentation</vt:lpstr>
      <vt:lpstr>13C enriched DIC flux from depth impacts alkalinity and d13C of DIC at SMT</vt:lpstr>
      <vt:lpstr>OSR dominated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2-D Heterogeneous Gas Hydrate Systems</dc:title>
  <dc:creator>sc8</dc:creator>
  <cp:lastModifiedBy>Sumedh Warudkar</cp:lastModifiedBy>
  <cp:revision>2241</cp:revision>
  <dcterms:created xsi:type="dcterms:W3CDTF">2011-04-01T04:32:43Z</dcterms:created>
  <dcterms:modified xsi:type="dcterms:W3CDTF">2012-04-23T17:10:43Z</dcterms:modified>
</cp:coreProperties>
</file>